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57" r:id="rId4"/>
    <p:sldId id="258" r:id="rId5"/>
    <p:sldId id="259" r:id="rId6"/>
    <p:sldId id="270" r:id="rId7"/>
    <p:sldId id="269" r:id="rId8"/>
    <p:sldId id="261" r:id="rId9"/>
    <p:sldId id="262" r:id="rId10"/>
    <p:sldId id="263" r:id="rId11"/>
    <p:sldId id="264" r:id="rId12"/>
    <p:sldId id="271" r:id="rId13"/>
    <p:sldId id="265"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Muli Bold Bold" panose="020B0604020202020204" charset="0"/>
      <p:regular r:id="rId19"/>
    </p:embeddedFont>
    <p:embeddedFont>
      <p:font typeface="Muli Regular" panose="020B0604020202020204" charset="0"/>
      <p:regular r:id="rId20"/>
    </p:embeddedFont>
    <p:embeddedFont>
      <p:font typeface="Muli Regular Bold" panose="020B0604020202020204" charset="0"/>
      <p:regular r:id="rId21"/>
    </p:embeddedFont>
    <p:embeddedFont>
      <p:font typeface="Noto Serif" panose="02020600060500020200" pitchFamily="18" charset="0"/>
      <p:regular r:id="rId22"/>
      <p:bold r:id="rId23"/>
      <p:italic r:id="rId24"/>
      <p:boldItalic r:id="rId25"/>
    </p:embeddedFont>
    <p:embeddedFont>
      <p:font typeface="Roboto Bold"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22" autoAdjust="0"/>
  </p:normalViewPr>
  <p:slideViewPr>
    <p:cSldViewPr>
      <p:cViewPr>
        <p:scale>
          <a:sx n="48" d="100"/>
          <a:sy n="48" d="100"/>
        </p:scale>
        <p:origin x="2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8960" y="3317214"/>
            <a:ext cx="13070078" cy="1397000"/>
          </a:xfrm>
          <a:prstGeom prst="rect">
            <a:avLst/>
          </a:prstGeom>
        </p:spPr>
        <p:txBody>
          <a:bodyPr wrap="square" lIns="0" tIns="0" rIns="0" bIns="0">
            <a:spAutoFit/>
          </a:bodyPr>
          <a:lstStyle>
            <a:lvl1pPr>
              <a:defRPr sz="3850" b="1" i="0">
                <a:solidFill>
                  <a:schemeClr val="bg1"/>
                </a:solidFill>
                <a:latin typeface="Noto Serif"/>
                <a:cs typeface="Noto Serif"/>
              </a:defRPr>
            </a:lvl1pPr>
          </a:lstStyle>
          <a:p>
            <a:endParaRPr/>
          </a:p>
        </p:txBody>
      </p:sp>
      <p:sp>
        <p:nvSpPr>
          <p:cNvPr id="3" name="Holder 3"/>
          <p:cNvSpPr>
            <a:spLocks noGrp="1"/>
          </p:cNvSpPr>
          <p:nvPr>
            <p:ph type="subTitle" idx="4"/>
          </p:nvPr>
        </p:nvSpPr>
        <p:spPr>
          <a:xfrm>
            <a:off x="2295525" y="5373929"/>
            <a:ext cx="13696950" cy="1398270"/>
          </a:xfrm>
          <a:prstGeom prst="rect">
            <a:avLst/>
          </a:prstGeom>
        </p:spPr>
        <p:txBody>
          <a:bodyPr wrap="square" lIns="0" tIns="0" rIns="0" bIns="0">
            <a:spAutoFit/>
          </a:bodyPr>
          <a:lstStyle>
            <a:lvl1pPr>
              <a:defRPr sz="3850" b="1" i="0">
                <a:solidFill>
                  <a:schemeClr val="bg1"/>
                </a:solidFill>
                <a:latin typeface="Noto Serif"/>
                <a:cs typeface="Noto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1366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lihat.in/api/IMCBLYNK2022"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prstClr val="black"/>
              <a:schemeClr val="accent3">
                <a:tint val="45000"/>
                <a:satMod val="400000"/>
              </a:schemeClr>
            </a:duotone>
          </a:blip>
          <a:srcRect t="10247" b="10247"/>
          <a:stretch>
            <a:fillRect/>
          </a:stretch>
        </p:blipFill>
        <p:spPr>
          <a:xfrm>
            <a:off x="0" y="0"/>
            <a:ext cx="18288000" cy="10287000"/>
          </a:xfrm>
          <a:prstGeom prst="rect">
            <a:avLst/>
          </a:prstGeom>
        </p:spPr>
      </p:pic>
      <p:sp>
        <p:nvSpPr>
          <p:cNvPr id="3" name="TextBox 3"/>
          <p:cNvSpPr txBox="1"/>
          <p:nvPr/>
        </p:nvSpPr>
        <p:spPr>
          <a:xfrm>
            <a:off x="2078324" y="862788"/>
            <a:ext cx="1449797" cy="535018"/>
          </a:xfrm>
          <a:prstGeom prst="rect">
            <a:avLst/>
          </a:prstGeom>
        </p:spPr>
        <p:txBody>
          <a:bodyPr lIns="0" tIns="0" rIns="0" bIns="0" rtlCol="0" anchor="t">
            <a:spAutoFit/>
          </a:bodyPr>
          <a:lstStyle/>
          <a:p>
            <a:pPr>
              <a:lnSpc>
                <a:spcPts val="4463"/>
              </a:lnSpc>
              <a:spcBef>
                <a:spcPct val="0"/>
              </a:spcBef>
            </a:pPr>
            <a:r>
              <a:rPr lang="id-ID" sz="3188">
                <a:solidFill>
                  <a:srgbClr val="FFFFFF"/>
                </a:solidFill>
                <a:latin typeface="Roboto Bold"/>
              </a:rPr>
              <a:t>Class</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97433" y="863963"/>
            <a:ext cx="386804" cy="216610"/>
          </a:xfrm>
          <a:prstGeom prst="rect">
            <a:avLst/>
          </a:prstGeom>
        </p:spPr>
      </p:pic>
      <p:grpSp>
        <p:nvGrpSpPr>
          <p:cNvPr id="5" name="Group 5"/>
          <p:cNvGrpSpPr/>
          <p:nvPr/>
        </p:nvGrpSpPr>
        <p:grpSpPr>
          <a:xfrm>
            <a:off x="696227" y="633162"/>
            <a:ext cx="195469" cy="1954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a:p>
          </p:txBody>
        </p:sp>
      </p:grpSp>
      <p:pic>
        <p:nvPicPr>
          <p:cNvPr id="8" name="Picture 8"/>
          <p:cNvPicPr>
            <a:picLocks noChangeAspect="1"/>
          </p:cNvPicPr>
          <p:nvPr/>
        </p:nvPicPr>
        <p:blipFill>
          <a:blip r:embed="rId5"/>
          <a:srcRect t="340" b="340"/>
          <a:stretch>
            <a:fillRect/>
          </a:stretch>
        </p:blipFill>
        <p:spPr>
          <a:xfrm>
            <a:off x="15205091" y="646599"/>
            <a:ext cx="2340719" cy="854362"/>
          </a:xfrm>
          <a:prstGeom prst="rect">
            <a:avLst/>
          </a:prstGeom>
        </p:spPr>
      </p:pic>
      <p:pic>
        <p:nvPicPr>
          <p:cNvPr id="9" name="Picture 9"/>
          <p:cNvPicPr>
            <a:picLocks noChangeAspect="1"/>
          </p:cNvPicPr>
          <p:nvPr/>
        </p:nvPicPr>
        <p:blipFill>
          <a:blip r:embed="rId6"/>
          <a:srcRect/>
          <a:stretch>
            <a:fillRect/>
          </a:stretch>
        </p:blipFill>
        <p:spPr>
          <a:xfrm>
            <a:off x="11038488" y="7360039"/>
            <a:ext cx="6385270" cy="1412741"/>
          </a:xfrm>
          <a:prstGeom prst="rect">
            <a:avLst/>
          </a:prstGeom>
        </p:spPr>
      </p:pic>
      <p:pic>
        <p:nvPicPr>
          <p:cNvPr id="10" name="Picture 10"/>
          <p:cNvPicPr>
            <a:picLocks noChangeAspect="1"/>
          </p:cNvPicPr>
          <p:nvPr/>
        </p:nvPicPr>
        <p:blipFill>
          <a:blip r:embed="rId7"/>
          <a:srcRect/>
          <a:stretch>
            <a:fillRect/>
          </a:stretch>
        </p:blipFill>
        <p:spPr>
          <a:xfrm>
            <a:off x="11140440" y="2926961"/>
            <a:ext cx="6909470" cy="6944191"/>
          </a:xfrm>
          <a:prstGeom prst="rect">
            <a:avLst/>
          </a:prstGeom>
        </p:spPr>
      </p:pic>
      <p:sp>
        <p:nvSpPr>
          <p:cNvPr id="11" name="TextBox 11"/>
          <p:cNvSpPr txBox="1"/>
          <p:nvPr/>
        </p:nvSpPr>
        <p:spPr>
          <a:xfrm>
            <a:off x="765387" y="862788"/>
            <a:ext cx="1312937" cy="535018"/>
          </a:xfrm>
          <a:prstGeom prst="rect">
            <a:avLst/>
          </a:prstGeom>
        </p:spPr>
        <p:txBody>
          <a:bodyPr lIns="0" tIns="0" rIns="0" bIns="0" rtlCol="0" anchor="t">
            <a:spAutoFit/>
          </a:bodyPr>
          <a:lstStyle/>
          <a:p>
            <a:pPr marL="0" lvl="0" indent="0">
              <a:lnSpc>
                <a:spcPts val="4463"/>
              </a:lnSpc>
              <a:spcBef>
                <a:spcPct val="0"/>
              </a:spcBef>
            </a:pPr>
            <a:r>
              <a:rPr lang="id-ID" sz="3188">
                <a:solidFill>
                  <a:srgbClr val="FFFFFF"/>
                </a:solidFill>
                <a:latin typeface="Roboto Bold"/>
              </a:rPr>
              <a:t>M</a:t>
            </a:r>
            <a:r>
              <a:rPr lang="id-ID" sz="3188" u="none">
                <a:solidFill>
                  <a:srgbClr val="FFFFFF"/>
                </a:solidFill>
                <a:latin typeface="Roboto Bold"/>
              </a:rPr>
              <a:t>aster</a:t>
            </a:r>
          </a:p>
        </p:txBody>
      </p:sp>
      <p:sp>
        <p:nvSpPr>
          <p:cNvPr id="12" name="TextBox 12"/>
          <p:cNvSpPr txBox="1"/>
          <p:nvPr/>
        </p:nvSpPr>
        <p:spPr>
          <a:xfrm>
            <a:off x="772802" y="692796"/>
            <a:ext cx="1811416" cy="307626"/>
          </a:xfrm>
          <a:prstGeom prst="rect">
            <a:avLst/>
          </a:prstGeom>
        </p:spPr>
        <p:txBody>
          <a:bodyPr lIns="0" tIns="0" rIns="0" bIns="0" rtlCol="0" anchor="t">
            <a:spAutoFit/>
          </a:bodyPr>
          <a:lstStyle/>
          <a:p>
            <a:pPr algn="ctr">
              <a:lnSpc>
                <a:spcPts val="2482"/>
              </a:lnSpc>
              <a:spcBef>
                <a:spcPct val="0"/>
              </a:spcBef>
            </a:pPr>
            <a:r>
              <a:rPr lang="id-ID" sz="1773">
                <a:solidFill>
                  <a:srgbClr val="FFFFFF"/>
                </a:solidFill>
                <a:latin typeface="Roboto Bold"/>
              </a:rPr>
              <a:t>Internet of Things</a:t>
            </a:r>
          </a:p>
        </p:txBody>
      </p:sp>
      <p:sp>
        <p:nvSpPr>
          <p:cNvPr id="13" name="TextBox 13"/>
          <p:cNvSpPr txBox="1"/>
          <p:nvPr/>
        </p:nvSpPr>
        <p:spPr>
          <a:xfrm>
            <a:off x="1028700" y="1989526"/>
            <a:ext cx="12763500" cy="3924151"/>
          </a:xfrm>
          <a:prstGeom prst="rect">
            <a:avLst/>
          </a:prstGeom>
        </p:spPr>
        <p:txBody>
          <a:bodyPr wrap="square" lIns="0" tIns="0" rIns="0" bIns="0" rtlCol="0" anchor="t">
            <a:spAutoFit/>
          </a:bodyPr>
          <a:lstStyle/>
          <a:p>
            <a:pPr>
              <a:lnSpc>
                <a:spcPts val="10165"/>
              </a:lnSpc>
            </a:pPr>
            <a:r>
              <a:rPr lang="id-ID" sz="8800" dirty="0">
                <a:solidFill>
                  <a:srgbClr val="FFFFFF"/>
                </a:solidFill>
                <a:latin typeface="Muli Black Bold"/>
              </a:rPr>
              <a:t>Sistem Perawatan Echeveria Peacockii Berbasis Bot </a:t>
            </a:r>
            <a:endParaRPr lang="en-US" sz="8800" dirty="0">
              <a:solidFill>
                <a:srgbClr val="FFFFFF"/>
              </a:solidFill>
              <a:latin typeface="Muli Black Bold"/>
            </a:endParaRPr>
          </a:p>
          <a:p>
            <a:pPr>
              <a:lnSpc>
                <a:spcPts val="10165"/>
              </a:lnSpc>
            </a:pPr>
            <a:r>
              <a:rPr lang="id-ID" sz="8800" dirty="0">
                <a:solidFill>
                  <a:srgbClr val="FFFFFF"/>
                </a:solidFill>
                <a:latin typeface="Muli Black Bold"/>
              </a:rPr>
              <a:t>of Things</a:t>
            </a:r>
            <a:r>
              <a:rPr lang="en-US" sz="8800" dirty="0">
                <a:solidFill>
                  <a:srgbClr val="FFFFFF"/>
                </a:solidFill>
                <a:latin typeface="Muli Black Bold"/>
              </a:rPr>
              <a:t>-Blynk</a:t>
            </a:r>
            <a:endParaRPr lang="id-ID" sz="8800" dirty="0">
              <a:solidFill>
                <a:srgbClr val="FFFFFF"/>
              </a:solidFill>
              <a:latin typeface="Muli Black Bold"/>
            </a:endParaRPr>
          </a:p>
        </p:txBody>
      </p:sp>
      <p:grpSp>
        <p:nvGrpSpPr>
          <p:cNvPr id="19" name="Group 18">
            <a:extLst>
              <a:ext uri="{FF2B5EF4-FFF2-40B4-BE49-F238E27FC236}">
                <a16:creationId xmlns:a16="http://schemas.microsoft.com/office/drawing/2014/main" id="{5F71B298-5FE1-4A7F-AB1F-FF886C7654C7}"/>
              </a:ext>
            </a:extLst>
          </p:cNvPr>
          <p:cNvGrpSpPr/>
          <p:nvPr/>
        </p:nvGrpSpPr>
        <p:grpSpPr>
          <a:xfrm>
            <a:off x="1028700" y="6747225"/>
            <a:ext cx="7658100" cy="1155978"/>
            <a:chOff x="1028700" y="5820205"/>
            <a:chExt cx="7658100" cy="1155978"/>
          </a:xfrm>
        </p:grpSpPr>
        <p:grpSp>
          <p:nvGrpSpPr>
            <p:cNvPr id="14" name="Group 14"/>
            <p:cNvGrpSpPr/>
            <p:nvPr/>
          </p:nvGrpSpPr>
          <p:grpSpPr>
            <a:xfrm>
              <a:off x="1028700" y="5820205"/>
              <a:ext cx="6286500" cy="452888"/>
              <a:chOff x="0" y="-57150"/>
              <a:chExt cx="8382000" cy="603850"/>
            </a:xfrm>
          </p:grpSpPr>
          <p:sp>
            <p:nvSpPr>
              <p:cNvPr id="15" name="TextBox 15"/>
              <p:cNvSpPr txBox="1"/>
              <p:nvPr/>
            </p:nvSpPr>
            <p:spPr>
              <a:xfrm>
                <a:off x="0" y="-53447"/>
                <a:ext cx="3574521" cy="600147"/>
              </a:xfrm>
              <a:prstGeom prst="rect">
                <a:avLst/>
              </a:prstGeom>
            </p:spPr>
            <p:txBody>
              <a:bodyPr lIns="0" tIns="0" rIns="0" bIns="0" rtlCol="0" anchor="t">
                <a:spAutoFit/>
              </a:bodyPr>
              <a:lstStyle/>
              <a:p>
                <a:pPr algn="ctr">
                  <a:lnSpc>
                    <a:spcPts val="3803"/>
                  </a:lnSpc>
                  <a:spcBef>
                    <a:spcPct val="0"/>
                  </a:spcBef>
                </a:pPr>
                <a:r>
                  <a:rPr lang="id-ID" sz="2716" dirty="0">
                    <a:solidFill>
                      <a:srgbClr val="FFFFFF"/>
                    </a:solidFill>
                    <a:latin typeface="Muli Regular Bold"/>
                  </a:rPr>
                  <a:t>IoT Master Class</a:t>
                </a:r>
              </a:p>
            </p:txBody>
          </p:sp>
          <p:sp>
            <p:nvSpPr>
              <p:cNvPr id="16" name="TextBox 16"/>
              <p:cNvSpPr txBox="1"/>
              <p:nvPr/>
            </p:nvSpPr>
            <p:spPr>
              <a:xfrm>
                <a:off x="3728720" y="-57150"/>
                <a:ext cx="4653280" cy="600147"/>
              </a:xfrm>
              <a:prstGeom prst="rect">
                <a:avLst/>
              </a:prstGeom>
            </p:spPr>
            <p:txBody>
              <a:bodyPr wrap="square" lIns="0" tIns="0" rIns="0" bIns="0" rtlCol="0" anchor="t">
                <a:spAutoFit/>
              </a:bodyPr>
              <a:lstStyle/>
              <a:p>
                <a:pPr algn="ctr">
                  <a:lnSpc>
                    <a:spcPts val="3803"/>
                  </a:lnSpc>
                  <a:spcBef>
                    <a:spcPct val="0"/>
                  </a:spcBef>
                </a:pPr>
                <a:r>
                  <a:rPr lang="id-ID" sz="2716" dirty="0">
                    <a:solidFill>
                      <a:srgbClr val="FFFFFF"/>
                    </a:solidFill>
                    <a:latin typeface="Muli Bold Bold"/>
                  </a:rPr>
                  <a:t>Indobot Academy</a:t>
                </a:r>
              </a:p>
            </p:txBody>
          </p:sp>
        </p:grpSp>
        <p:sp>
          <p:nvSpPr>
            <p:cNvPr id="17" name="TextBox 17"/>
            <p:cNvSpPr txBox="1"/>
            <p:nvPr/>
          </p:nvSpPr>
          <p:spPr>
            <a:xfrm>
              <a:off x="1028700" y="6511860"/>
              <a:ext cx="2680891" cy="464323"/>
            </a:xfrm>
            <a:prstGeom prst="rect">
              <a:avLst/>
            </a:prstGeom>
          </p:spPr>
          <p:txBody>
            <a:bodyPr lIns="0" tIns="0" rIns="0" bIns="0" rtlCol="0" anchor="t">
              <a:spAutoFit/>
            </a:bodyPr>
            <a:lstStyle/>
            <a:p>
              <a:pPr>
                <a:lnSpc>
                  <a:spcPts val="3803"/>
                </a:lnSpc>
                <a:spcBef>
                  <a:spcPct val="0"/>
                </a:spcBef>
              </a:pPr>
              <a:r>
                <a:rPr lang="id-ID" sz="2716" dirty="0">
                  <a:solidFill>
                    <a:srgbClr val="FFFFFF"/>
                  </a:solidFill>
                  <a:latin typeface="Muli Regular Bold"/>
                </a:rPr>
                <a:t>Nama : </a:t>
              </a:r>
            </a:p>
          </p:txBody>
        </p:sp>
        <p:sp>
          <p:nvSpPr>
            <p:cNvPr id="18" name="TextBox 18"/>
            <p:cNvSpPr txBox="1"/>
            <p:nvPr/>
          </p:nvSpPr>
          <p:spPr>
            <a:xfrm>
              <a:off x="2369145" y="6511860"/>
              <a:ext cx="6317655" cy="448713"/>
            </a:xfrm>
            <a:prstGeom prst="rect">
              <a:avLst/>
            </a:prstGeom>
          </p:spPr>
          <p:txBody>
            <a:bodyPr wrap="square" lIns="0" tIns="0" rIns="0" bIns="0" rtlCol="0" anchor="t">
              <a:spAutoFit/>
            </a:bodyPr>
            <a:lstStyle/>
            <a:p>
              <a:pPr>
                <a:lnSpc>
                  <a:spcPts val="3803"/>
                </a:lnSpc>
                <a:spcBef>
                  <a:spcPct val="0"/>
                </a:spcBef>
              </a:pPr>
              <a:r>
                <a:rPr lang="id-ID" sz="2716" dirty="0">
                  <a:solidFill>
                    <a:srgbClr val="FFFFFF"/>
                  </a:solidFill>
                  <a:latin typeface="Muli Bold Bold"/>
                </a:rPr>
                <a:t>Devan Cakra Mudra Wijaya, S.Kom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noProof="1">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noProof="1"/>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noProof="1">
                <a:solidFill>
                  <a:srgbClr val="24547C"/>
                </a:solidFill>
                <a:latin typeface="Roboto Bold"/>
              </a:rPr>
              <a:t>M</a:t>
            </a:r>
            <a:r>
              <a:rPr lang="id-ID" sz="2660" u="none" noProof="1">
                <a:solidFill>
                  <a:srgbClr val="24547C"/>
                </a:solidFill>
                <a:latin typeface="Roboto Bold"/>
              </a:rPr>
              <a:t>aster</a:t>
            </a: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noProof="1">
                <a:solidFill>
                  <a:srgbClr val="24547C"/>
                </a:solidFill>
                <a:latin typeface="Roboto Bold"/>
              </a:rPr>
              <a:t>Internet of Things</a:t>
            </a:r>
          </a:p>
        </p:txBody>
      </p:sp>
      <p:sp>
        <p:nvSpPr>
          <p:cNvPr id="10" name="TextBox 10"/>
          <p:cNvSpPr txBox="1"/>
          <p:nvPr/>
        </p:nvSpPr>
        <p:spPr>
          <a:xfrm>
            <a:off x="1028700" y="1407391"/>
            <a:ext cx="12840906" cy="886615"/>
          </a:xfrm>
          <a:prstGeom prst="rect">
            <a:avLst/>
          </a:prstGeom>
        </p:spPr>
        <p:txBody>
          <a:bodyPr lIns="0" tIns="0" rIns="0" bIns="0" rtlCol="0" anchor="t">
            <a:spAutoFit/>
          </a:bodyPr>
          <a:lstStyle/>
          <a:p>
            <a:pPr>
              <a:lnSpc>
                <a:spcPts val="7306"/>
              </a:lnSpc>
              <a:spcBef>
                <a:spcPct val="0"/>
              </a:spcBef>
            </a:pPr>
            <a:r>
              <a:rPr lang="id-ID" sz="5218" noProof="1">
                <a:solidFill>
                  <a:srgbClr val="24547C"/>
                </a:solidFill>
                <a:latin typeface="Muli Black Bold"/>
              </a:rPr>
              <a:t>Dokumentasi Pengerjaan</a:t>
            </a:r>
          </a:p>
        </p:txBody>
      </p:sp>
      <p:grpSp>
        <p:nvGrpSpPr>
          <p:cNvPr id="16" name="Group 15">
            <a:extLst>
              <a:ext uri="{FF2B5EF4-FFF2-40B4-BE49-F238E27FC236}">
                <a16:creationId xmlns:a16="http://schemas.microsoft.com/office/drawing/2014/main" id="{C89C2DA2-22BD-FD34-187C-B6690B1027A3}"/>
              </a:ext>
            </a:extLst>
          </p:cNvPr>
          <p:cNvGrpSpPr/>
          <p:nvPr/>
        </p:nvGrpSpPr>
        <p:grpSpPr>
          <a:xfrm>
            <a:off x="959865" y="3009900"/>
            <a:ext cx="8252972" cy="6279234"/>
            <a:chOff x="956117" y="3031262"/>
            <a:chExt cx="8252972" cy="6279234"/>
          </a:xfrm>
        </p:grpSpPr>
        <p:sp>
          <p:nvSpPr>
            <p:cNvPr id="11" name="TextBox 10">
              <a:extLst>
                <a:ext uri="{FF2B5EF4-FFF2-40B4-BE49-F238E27FC236}">
                  <a16:creationId xmlns:a16="http://schemas.microsoft.com/office/drawing/2014/main" id="{89E43E98-4ED0-AB32-9036-DE4FDB011C2C}"/>
                </a:ext>
              </a:extLst>
            </p:cNvPr>
            <p:cNvSpPr txBox="1"/>
            <p:nvPr/>
          </p:nvSpPr>
          <p:spPr>
            <a:xfrm>
              <a:off x="1024953" y="3031262"/>
              <a:ext cx="8115300" cy="738664"/>
            </a:xfrm>
            <a:prstGeom prst="rect">
              <a:avLst/>
            </a:prstGeom>
          </p:spPr>
          <p:txBody>
            <a:bodyPr wrap="square" lIns="0" tIns="0" rIns="0" bIns="0" rtlCol="0" anchor="t">
              <a:spAutoFit/>
            </a:bodyPr>
            <a:lstStyle/>
            <a:p>
              <a:pPr algn="just">
                <a:spcBef>
                  <a:spcPct val="0"/>
                </a:spcBef>
                <a:tabLst>
                  <a:tab pos="360363" algn="l"/>
                </a:tabLst>
              </a:pPr>
              <a:r>
                <a:rPr lang="en-US" sz="2400" noProof="1">
                  <a:solidFill>
                    <a:srgbClr val="24547C"/>
                  </a:solidFill>
                  <a:latin typeface="Muli Regular" panose="020B0604020202020204" charset="0"/>
                </a:rPr>
                <a:t>Source code yang ada pada gambar di bawah ini, linknya dapat anda akses : </a:t>
              </a:r>
              <a:r>
                <a:rPr lang="en-US" sz="2400" b="1" noProof="1">
                  <a:solidFill>
                    <a:srgbClr val="24547C"/>
                  </a:solidFill>
                  <a:latin typeface="Muli Regular" panose="020B0604020202020204" charset="0"/>
                  <a:hlinkClick r:id="rId5"/>
                </a:rPr>
                <a:t>lihat.in/api/IMCBLYNK2022</a:t>
              </a:r>
              <a:endParaRPr lang="id-ID" sz="2400" b="1" noProof="1">
                <a:solidFill>
                  <a:srgbClr val="24547C"/>
                </a:solidFill>
                <a:latin typeface="Muli Regular" panose="020B0604020202020204" charset="0"/>
              </a:endParaRPr>
            </a:p>
          </p:txBody>
        </p:sp>
        <p:pic>
          <p:nvPicPr>
            <p:cNvPr id="14" name="Picture 13">
              <a:extLst>
                <a:ext uri="{FF2B5EF4-FFF2-40B4-BE49-F238E27FC236}">
                  <a16:creationId xmlns:a16="http://schemas.microsoft.com/office/drawing/2014/main" id="{90F2D03E-F71C-513F-24BF-790194E555DF}"/>
                </a:ext>
              </a:extLst>
            </p:cNvPr>
            <p:cNvPicPr>
              <a:picLocks noChangeAspect="1"/>
            </p:cNvPicPr>
            <p:nvPr/>
          </p:nvPicPr>
          <p:blipFill>
            <a:blip r:embed="rId6"/>
            <a:stretch>
              <a:fillRect/>
            </a:stretch>
          </p:blipFill>
          <p:spPr>
            <a:xfrm>
              <a:off x="1024952" y="4045963"/>
              <a:ext cx="8095694" cy="4292405"/>
            </a:xfrm>
            <a:prstGeom prst="rect">
              <a:avLst/>
            </a:prstGeom>
          </p:spPr>
        </p:pic>
        <p:sp>
          <p:nvSpPr>
            <p:cNvPr id="15" name="TextBox 10">
              <a:extLst>
                <a:ext uri="{FF2B5EF4-FFF2-40B4-BE49-F238E27FC236}">
                  <a16:creationId xmlns:a16="http://schemas.microsoft.com/office/drawing/2014/main" id="{4EDD801C-C708-0F99-88CF-0DA5088AA0D6}"/>
                </a:ext>
              </a:extLst>
            </p:cNvPr>
            <p:cNvSpPr txBox="1"/>
            <p:nvPr/>
          </p:nvSpPr>
          <p:spPr>
            <a:xfrm>
              <a:off x="956117" y="8879609"/>
              <a:ext cx="8252972"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8</a:t>
              </a:r>
              <a:r>
                <a:rPr lang="id-ID" sz="2800" b="1" noProof="1">
                  <a:solidFill>
                    <a:srgbClr val="24547C"/>
                  </a:solidFill>
                  <a:latin typeface="Muli Black Bold"/>
                </a:rPr>
                <a:t>. </a:t>
              </a:r>
              <a:r>
                <a:rPr lang="en-US" sz="2800" b="1" noProof="1">
                  <a:solidFill>
                    <a:srgbClr val="24547C"/>
                  </a:solidFill>
                  <a:latin typeface="Muli Black Bold"/>
                </a:rPr>
                <a:t>Tampilan Upload Souce code di Arduino IDE</a:t>
              </a:r>
              <a:endParaRPr lang="id-ID" sz="2800" b="1" noProof="1">
                <a:solidFill>
                  <a:srgbClr val="24547C"/>
                </a:solidFill>
                <a:latin typeface="Muli Black Bold"/>
              </a:endParaRPr>
            </a:p>
          </p:txBody>
        </p:sp>
      </p:grpSp>
      <p:grpSp>
        <p:nvGrpSpPr>
          <p:cNvPr id="19" name="Group 18">
            <a:extLst>
              <a:ext uri="{FF2B5EF4-FFF2-40B4-BE49-F238E27FC236}">
                <a16:creationId xmlns:a16="http://schemas.microsoft.com/office/drawing/2014/main" id="{2D413ABB-DF6E-9F79-622C-38120E89C597}"/>
              </a:ext>
            </a:extLst>
          </p:cNvPr>
          <p:cNvGrpSpPr/>
          <p:nvPr/>
        </p:nvGrpSpPr>
        <p:grpSpPr>
          <a:xfrm>
            <a:off x="9982200" y="3005321"/>
            <a:ext cx="7868849" cy="6283813"/>
            <a:chOff x="9982200" y="3203087"/>
            <a:chExt cx="7868849" cy="6283813"/>
          </a:xfrm>
        </p:grpSpPr>
        <p:sp>
          <p:nvSpPr>
            <p:cNvPr id="17" name="TextBox 10">
              <a:extLst>
                <a:ext uri="{FF2B5EF4-FFF2-40B4-BE49-F238E27FC236}">
                  <a16:creationId xmlns:a16="http://schemas.microsoft.com/office/drawing/2014/main" id="{40471BDB-4B01-5A31-8185-3B06D4D71785}"/>
                </a:ext>
              </a:extLst>
            </p:cNvPr>
            <p:cNvSpPr txBox="1"/>
            <p:nvPr/>
          </p:nvSpPr>
          <p:spPr>
            <a:xfrm>
              <a:off x="10440606" y="9056013"/>
              <a:ext cx="6858000"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9</a:t>
              </a:r>
              <a:r>
                <a:rPr lang="id-ID" sz="2800" b="1" noProof="1">
                  <a:solidFill>
                    <a:srgbClr val="24547C"/>
                  </a:solidFill>
                  <a:latin typeface="Muli Black Bold"/>
                </a:rPr>
                <a:t>. </a:t>
              </a:r>
              <a:r>
                <a:rPr lang="en-US" sz="2800" b="1" noProof="1">
                  <a:solidFill>
                    <a:srgbClr val="24547C"/>
                  </a:solidFill>
                  <a:latin typeface="Muli Black Bold"/>
                </a:rPr>
                <a:t>Tampilan Fungsional Hardware</a:t>
              </a:r>
              <a:endParaRPr lang="id-ID" sz="2800" b="1" noProof="1">
                <a:solidFill>
                  <a:srgbClr val="24547C"/>
                </a:solidFill>
                <a:latin typeface="Muli Black Bold"/>
              </a:endParaRPr>
            </a:p>
          </p:txBody>
        </p:sp>
        <p:sp>
          <p:nvSpPr>
            <p:cNvPr id="18" name="TextBox 17">
              <a:extLst>
                <a:ext uri="{FF2B5EF4-FFF2-40B4-BE49-F238E27FC236}">
                  <a16:creationId xmlns:a16="http://schemas.microsoft.com/office/drawing/2014/main" id="{B144541F-B5EB-C238-B073-ED1AB571DDE2}"/>
                </a:ext>
              </a:extLst>
            </p:cNvPr>
            <p:cNvSpPr txBox="1"/>
            <p:nvPr/>
          </p:nvSpPr>
          <p:spPr>
            <a:xfrm>
              <a:off x="9982200" y="3203087"/>
              <a:ext cx="7868849" cy="738664"/>
            </a:xfrm>
            <a:prstGeom prst="rect">
              <a:avLst/>
            </a:prstGeom>
          </p:spPr>
          <p:txBody>
            <a:bodyPr wrap="square" lIns="0" tIns="0" rIns="0" bIns="0" rtlCol="0" anchor="t">
              <a:spAutoFit/>
            </a:bodyPr>
            <a:lstStyle/>
            <a:p>
              <a:pPr algn="just">
                <a:spcBef>
                  <a:spcPct val="0"/>
                </a:spcBef>
              </a:pPr>
              <a:r>
                <a:rPr lang="en-US" sz="2400" noProof="1">
                  <a:solidFill>
                    <a:srgbClr val="24547C"/>
                  </a:solidFill>
                  <a:latin typeface="Muli Regular" panose="020B0604020202020204" charset="0"/>
                </a:rPr>
                <a:t>Berikut ini merupakan sebuah tampilan dari penggunaan hardware yang sesuai dengan rancangan.</a:t>
              </a:r>
              <a:endParaRPr lang="id-ID" sz="2400" b="1" noProof="1">
                <a:solidFill>
                  <a:srgbClr val="24547C"/>
                </a:solidFill>
                <a:latin typeface="Muli Regular" panose="020B0604020202020204" charset="0"/>
              </a:endParaRPr>
            </a:p>
          </p:txBody>
        </p:sp>
      </p:grpSp>
      <p:pic>
        <p:nvPicPr>
          <p:cNvPr id="20" name="Picture 19">
            <a:extLst>
              <a:ext uri="{FF2B5EF4-FFF2-40B4-BE49-F238E27FC236}">
                <a16:creationId xmlns:a16="http://schemas.microsoft.com/office/drawing/2014/main" id="{E6013FCB-F464-AD2D-E34C-443BFF2CFB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585" t="12165" r="11967"/>
          <a:stretch/>
        </p:blipFill>
        <p:spPr>
          <a:xfrm>
            <a:off x="9985948" y="4024602"/>
            <a:ext cx="7868849" cy="42924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68029"/>
          </a:xfrm>
          <a:prstGeom prst="rect">
            <a:avLst/>
          </a:prstGeom>
        </p:spPr>
        <p:txBody>
          <a:bodyPr lIns="0" tIns="0" rIns="0" bIns="0" rtlCol="0" anchor="t">
            <a:spAutoFit/>
          </a:bodyPr>
          <a:lstStyle/>
          <a:p>
            <a:pPr>
              <a:lnSpc>
                <a:spcPts val="3724"/>
              </a:lnSpc>
              <a:spcBef>
                <a:spcPct val="0"/>
              </a:spcBef>
            </a:pPr>
            <a:r>
              <a:rPr lang="en-US" sz="2660">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68029"/>
          </a:xfrm>
          <a:prstGeom prst="rect">
            <a:avLst/>
          </a:prstGeom>
        </p:spPr>
        <p:txBody>
          <a:bodyPr lIns="0" tIns="0" rIns="0" bIns="0" rtlCol="0" anchor="t">
            <a:spAutoFit/>
          </a:bodyPr>
          <a:lstStyle/>
          <a:p>
            <a:pPr marL="0" lvl="0" indent="0">
              <a:lnSpc>
                <a:spcPts val="3724"/>
              </a:lnSpc>
              <a:spcBef>
                <a:spcPct val="0"/>
              </a:spcBef>
            </a:pPr>
            <a:r>
              <a:rPr lang="en-US" sz="2660">
                <a:solidFill>
                  <a:srgbClr val="24547C"/>
                </a:solidFill>
                <a:latin typeface="Roboto Bold"/>
              </a:rPr>
              <a:t>M</a:t>
            </a:r>
            <a:r>
              <a:rPr lang="en-US" sz="2660" u="none">
                <a:solidFill>
                  <a:srgbClr val="24547C"/>
                </a:solidFill>
                <a:latin typeface="Roboto Bold"/>
              </a:rPr>
              <a:t>aster</a:t>
            </a:r>
          </a:p>
        </p:txBody>
      </p:sp>
      <p:sp>
        <p:nvSpPr>
          <p:cNvPr id="9" name="TextBox 9"/>
          <p:cNvSpPr txBox="1"/>
          <p:nvPr/>
        </p:nvSpPr>
        <p:spPr>
          <a:xfrm>
            <a:off x="402425" y="358558"/>
            <a:ext cx="1511426" cy="262792"/>
          </a:xfrm>
          <a:prstGeom prst="rect">
            <a:avLst/>
          </a:prstGeom>
        </p:spPr>
        <p:txBody>
          <a:bodyPr lIns="0" tIns="0" rIns="0" bIns="0" rtlCol="0" anchor="t">
            <a:spAutoFit/>
          </a:bodyPr>
          <a:lstStyle/>
          <a:p>
            <a:pPr algn="ctr">
              <a:lnSpc>
                <a:spcPts val="2071"/>
              </a:lnSpc>
              <a:spcBef>
                <a:spcPct val="0"/>
              </a:spcBef>
            </a:pPr>
            <a:r>
              <a:rPr lang="en-US" sz="1479">
                <a:solidFill>
                  <a:srgbClr val="24547C"/>
                </a:solidFill>
                <a:latin typeface="Roboto Bold"/>
              </a:rPr>
              <a:t>Internet of Things</a:t>
            </a:r>
          </a:p>
        </p:txBody>
      </p:sp>
      <p:sp>
        <p:nvSpPr>
          <p:cNvPr id="10" name="TextBox 10"/>
          <p:cNvSpPr txBox="1"/>
          <p:nvPr/>
        </p:nvSpPr>
        <p:spPr>
          <a:xfrm>
            <a:off x="1028700" y="1486819"/>
            <a:ext cx="4428016" cy="886615"/>
          </a:xfrm>
          <a:prstGeom prst="rect">
            <a:avLst/>
          </a:prstGeom>
        </p:spPr>
        <p:txBody>
          <a:bodyPr lIns="0" tIns="0" rIns="0" bIns="0" rtlCol="0" anchor="t">
            <a:spAutoFit/>
          </a:bodyPr>
          <a:lstStyle/>
          <a:p>
            <a:pPr>
              <a:lnSpc>
                <a:spcPts val="7306"/>
              </a:lnSpc>
              <a:spcBef>
                <a:spcPct val="0"/>
              </a:spcBef>
            </a:pPr>
            <a:r>
              <a:rPr lang="en-US" sz="5218" dirty="0">
                <a:solidFill>
                  <a:srgbClr val="24547C"/>
                </a:solidFill>
                <a:latin typeface="Muli Black Bold"/>
              </a:rPr>
              <a:t>Kesimpulan</a:t>
            </a:r>
          </a:p>
        </p:txBody>
      </p:sp>
      <p:sp>
        <p:nvSpPr>
          <p:cNvPr id="11" name="TextBox 11">
            <a:extLst>
              <a:ext uri="{FF2B5EF4-FFF2-40B4-BE49-F238E27FC236}">
                <a16:creationId xmlns:a16="http://schemas.microsoft.com/office/drawing/2014/main" id="{9031A041-892C-3DED-E348-A6D99AD150C5}"/>
              </a:ext>
            </a:extLst>
          </p:cNvPr>
          <p:cNvSpPr txBox="1"/>
          <p:nvPr/>
        </p:nvSpPr>
        <p:spPr>
          <a:xfrm>
            <a:off x="1028701" y="2959030"/>
            <a:ext cx="16192500" cy="6213048"/>
          </a:xfrm>
          <a:prstGeom prst="rect">
            <a:avLst/>
          </a:prstGeom>
        </p:spPr>
        <p:txBody>
          <a:bodyPr wrap="square" lIns="0" tIns="0" rIns="0" bIns="0" rtlCol="0" anchor="t">
            <a:spAutoFit/>
          </a:bodyPr>
          <a:lstStyle/>
          <a:p>
            <a:pPr algn="just">
              <a:lnSpc>
                <a:spcPts val="2919"/>
              </a:lnSpc>
              <a:spcAft>
                <a:spcPts val="1000"/>
              </a:spcAft>
            </a:pPr>
            <a:r>
              <a:rPr lang="en-US" sz="2400" noProof="1">
                <a:solidFill>
                  <a:srgbClr val="24547C"/>
                </a:solidFill>
                <a:latin typeface="Muli Regular"/>
              </a:rPr>
              <a:t>	Berdasarkan penelitian yang telah dilakukan oleh penulis, didapatkan beberapa kesimpulan yang dapat dijabarkan  melalui poin-poin di bawah ini :</a:t>
            </a:r>
          </a:p>
          <a:p>
            <a:pPr algn="just">
              <a:lnSpc>
                <a:spcPts val="2919"/>
              </a:lnSpc>
              <a:spcAft>
                <a:spcPts val="1000"/>
              </a:spcAft>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Protokol HTTP digunakan sebagai sarana komunikasi terhadap platform Blynk. Sedangkan, protokol MTProto dipakai sebagai sarana komunikasi terhadap Bot Telegram.</a:t>
            </a:r>
          </a:p>
          <a:p>
            <a:pPr algn="just">
              <a:lnSpc>
                <a:spcPts val="2919"/>
              </a:lnSpc>
              <a:spcAft>
                <a:spcPts val="1000"/>
              </a:spcAft>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Integrasi sistem yang ada pada proyek ini memakai perpaduan antara Bot Telegram dan Blynk, yang digunakan sebagai media interaktif atau antarmuka sistem.</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Dalam proyek ini, mikrokontroler yang digunakan berjenis ESP32. Hal tersebut juga dilengkapi dengan fitur expansion board yang berfungsi sebagai penambah jumlah GPIO.</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Hasil uji coba menunjukkan bahwa device dapat bekerja dengan baik sesuai fungsinya, karena kebutuhan operasi sistem yaitu listrik dan internet telah terpenuhi.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68029"/>
          </a:xfrm>
          <a:prstGeom prst="rect">
            <a:avLst/>
          </a:prstGeom>
        </p:spPr>
        <p:txBody>
          <a:bodyPr lIns="0" tIns="0" rIns="0" bIns="0" rtlCol="0" anchor="t">
            <a:spAutoFit/>
          </a:bodyPr>
          <a:lstStyle/>
          <a:p>
            <a:pPr>
              <a:lnSpc>
                <a:spcPts val="3724"/>
              </a:lnSpc>
              <a:spcBef>
                <a:spcPct val="0"/>
              </a:spcBef>
            </a:pPr>
            <a:r>
              <a:rPr lang="en-US" sz="2660">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68029"/>
          </a:xfrm>
          <a:prstGeom prst="rect">
            <a:avLst/>
          </a:prstGeom>
        </p:spPr>
        <p:txBody>
          <a:bodyPr lIns="0" tIns="0" rIns="0" bIns="0" rtlCol="0" anchor="t">
            <a:spAutoFit/>
          </a:bodyPr>
          <a:lstStyle/>
          <a:p>
            <a:pPr marL="0" lvl="0" indent="0">
              <a:lnSpc>
                <a:spcPts val="3724"/>
              </a:lnSpc>
              <a:spcBef>
                <a:spcPct val="0"/>
              </a:spcBef>
            </a:pPr>
            <a:r>
              <a:rPr lang="en-US" sz="2660">
                <a:solidFill>
                  <a:srgbClr val="24547C"/>
                </a:solidFill>
                <a:latin typeface="Roboto Bold"/>
              </a:rPr>
              <a:t>M</a:t>
            </a:r>
            <a:r>
              <a:rPr lang="en-US" sz="2660" u="none">
                <a:solidFill>
                  <a:srgbClr val="24547C"/>
                </a:solidFill>
                <a:latin typeface="Roboto Bold"/>
              </a:rPr>
              <a:t>aster</a:t>
            </a:r>
          </a:p>
        </p:txBody>
      </p:sp>
      <p:sp>
        <p:nvSpPr>
          <p:cNvPr id="9" name="TextBox 9"/>
          <p:cNvSpPr txBox="1"/>
          <p:nvPr/>
        </p:nvSpPr>
        <p:spPr>
          <a:xfrm>
            <a:off x="402425" y="358558"/>
            <a:ext cx="1511426" cy="262792"/>
          </a:xfrm>
          <a:prstGeom prst="rect">
            <a:avLst/>
          </a:prstGeom>
        </p:spPr>
        <p:txBody>
          <a:bodyPr lIns="0" tIns="0" rIns="0" bIns="0" rtlCol="0" anchor="t">
            <a:spAutoFit/>
          </a:bodyPr>
          <a:lstStyle/>
          <a:p>
            <a:pPr algn="ctr">
              <a:lnSpc>
                <a:spcPts val="2071"/>
              </a:lnSpc>
              <a:spcBef>
                <a:spcPct val="0"/>
              </a:spcBef>
            </a:pPr>
            <a:r>
              <a:rPr lang="en-US" sz="1479">
                <a:solidFill>
                  <a:srgbClr val="24547C"/>
                </a:solidFill>
                <a:latin typeface="Roboto Bold"/>
              </a:rPr>
              <a:t>Internet of Things</a:t>
            </a:r>
          </a:p>
        </p:txBody>
      </p:sp>
      <p:sp>
        <p:nvSpPr>
          <p:cNvPr id="10" name="TextBox 10"/>
          <p:cNvSpPr txBox="1"/>
          <p:nvPr/>
        </p:nvSpPr>
        <p:spPr>
          <a:xfrm>
            <a:off x="1028700" y="1486819"/>
            <a:ext cx="4428016" cy="886615"/>
          </a:xfrm>
          <a:prstGeom prst="rect">
            <a:avLst/>
          </a:prstGeom>
        </p:spPr>
        <p:txBody>
          <a:bodyPr lIns="0" tIns="0" rIns="0" bIns="0" rtlCol="0" anchor="t">
            <a:spAutoFit/>
          </a:bodyPr>
          <a:lstStyle/>
          <a:p>
            <a:pPr>
              <a:lnSpc>
                <a:spcPts val="7306"/>
              </a:lnSpc>
              <a:spcBef>
                <a:spcPct val="0"/>
              </a:spcBef>
            </a:pPr>
            <a:r>
              <a:rPr lang="en-US" sz="5218" dirty="0">
                <a:solidFill>
                  <a:srgbClr val="24547C"/>
                </a:solidFill>
                <a:latin typeface="Muli Black Bold"/>
              </a:rPr>
              <a:t>Daftar Pustaka</a:t>
            </a:r>
          </a:p>
        </p:txBody>
      </p:sp>
      <p:sp>
        <p:nvSpPr>
          <p:cNvPr id="11" name="TextBox 11">
            <a:extLst>
              <a:ext uri="{FF2B5EF4-FFF2-40B4-BE49-F238E27FC236}">
                <a16:creationId xmlns:a16="http://schemas.microsoft.com/office/drawing/2014/main" id="{9031A041-892C-3DED-E348-A6D99AD150C5}"/>
              </a:ext>
            </a:extLst>
          </p:cNvPr>
          <p:cNvSpPr txBox="1"/>
          <p:nvPr/>
        </p:nvSpPr>
        <p:spPr>
          <a:xfrm>
            <a:off x="1028700" y="2877986"/>
            <a:ext cx="16872307" cy="6700360"/>
          </a:xfrm>
          <a:prstGeom prst="rect">
            <a:avLst/>
          </a:prstGeom>
        </p:spPr>
        <p:txBody>
          <a:bodyPr wrap="square" lIns="0" tIns="0" rIns="0" bIns="0" rtlCol="0" anchor="t">
            <a:spAutoFit/>
          </a:bodyPr>
          <a:lstStyle/>
          <a:p>
            <a:pPr algn="just">
              <a:lnSpc>
                <a:spcPts val="2919"/>
              </a:lnSpc>
              <a:spcAft>
                <a:spcPts val="1000"/>
              </a:spcAft>
            </a:pPr>
            <a:r>
              <a:rPr lang="en-US" sz="2400" noProof="1">
                <a:solidFill>
                  <a:srgbClr val="24547C"/>
                </a:solidFill>
                <a:latin typeface="Muli Regular"/>
              </a:rPr>
              <a:t>[1]	L. Astriani, M. Bahfen, T. Y. Mulyanto, and I. Istikomah, “Pemberdayaan Masyarakat melalui Budidaya Tanaman Hias Sukulen dalam Pot ,” Prosiding Seminar Nasional Pengabdian Masyarakat LPPM UMJ, pp. 267–276, Oct. 2020, Accessed: Dec. 24, 2022. [Online]. Available: https://jurnal.umj.ac.id/index.php/semnaskat/article/view/8856. </a:t>
            </a:r>
          </a:p>
          <a:p>
            <a:pPr algn="just">
              <a:lnSpc>
                <a:spcPts val="2919"/>
              </a:lnSpc>
              <a:spcAft>
                <a:spcPts val="1000"/>
              </a:spcAft>
            </a:pPr>
            <a:endParaRPr lang="en-US" sz="2400" noProof="1">
              <a:solidFill>
                <a:srgbClr val="24547C"/>
              </a:solidFill>
              <a:latin typeface="Muli Regular"/>
            </a:endParaRPr>
          </a:p>
          <a:p>
            <a:pPr algn="just">
              <a:lnSpc>
                <a:spcPts val="2919"/>
              </a:lnSpc>
              <a:spcAft>
                <a:spcPts val="1000"/>
              </a:spcAft>
            </a:pPr>
            <a:r>
              <a:rPr lang="en-US" sz="2400" noProof="1">
                <a:solidFill>
                  <a:srgbClr val="24547C"/>
                </a:solidFill>
                <a:latin typeface="Muli Regular"/>
              </a:rPr>
              <a:t>[2]	R. Apriliyani, S. L. Suknia, and T. P. D. Rahmani, “Menilik Potensi Biologi Sebagai Peluang Usaha di Masa Pandemi,” PROSIDING BIOLOGI ACHIEVING THE SUSTAINABLE DEVELOPMENT GOALS WITH BIODIVERSITY IN CONFRONTING CLIMATE CHANGE, vol. 7, no. 1, pp. 429–433, Dec. 2021, doi: https://doi.org/10.24252/psb.v7i1.24913.</a:t>
            </a:r>
          </a:p>
          <a:p>
            <a:pPr algn="just">
              <a:lnSpc>
                <a:spcPts val="2919"/>
              </a:lnSpc>
              <a:spcAft>
                <a:spcPts val="1000"/>
              </a:spcAft>
            </a:pPr>
            <a:endParaRPr lang="en-US" sz="2400" noProof="1">
              <a:solidFill>
                <a:srgbClr val="24547C"/>
              </a:solidFill>
              <a:latin typeface="Muli Regular"/>
            </a:endParaRPr>
          </a:p>
          <a:p>
            <a:pPr algn="just">
              <a:lnSpc>
                <a:spcPts val="2919"/>
              </a:lnSpc>
              <a:spcAft>
                <a:spcPts val="1000"/>
              </a:spcAft>
            </a:pPr>
            <a:r>
              <a:rPr lang="en-US" sz="2400" noProof="1">
                <a:solidFill>
                  <a:srgbClr val="24547C"/>
                </a:solidFill>
                <a:latin typeface="Muli Regular"/>
              </a:rPr>
              <a:t>[3]	H. Wulandari, “STRATEGI PENGEMBANGAN USAHA TANAMAN HIAS SUKULEN (STUDI : JL. ADAM MALIK, KAWASAN GLUGUR BY PASS, KOTA MEDAN, SUMATERA UTARA),” Skripsi, Universitas Muhammadiyah Sumatera Utara, Medan, 2020. Accessed: Dec. 24, 2022. [Online]. Available: http://repository.umsu.ac.id/handle/123456789/13924.</a:t>
            </a:r>
          </a:p>
          <a:p>
            <a:pPr algn="just">
              <a:lnSpc>
                <a:spcPts val="2919"/>
              </a:lnSpc>
              <a:spcAft>
                <a:spcPts val="1000"/>
              </a:spcAft>
            </a:pPr>
            <a:endParaRPr lang="en-US" sz="2400" noProof="1">
              <a:solidFill>
                <a:srgbClr val="24547C"/>
              </a:solidFill>
              <a:latin typeface="Muli Regular"/>
            </a:endParaRPr>
          </a:p>
          <a:p>
            <a:pPr algn="just">
              <a:lnSpc>
                <a:spcPts val="2919"/>
              </a:lnSpc>
              <a:spcAft>
                <a:spcPts val="1000"/>
              </a:spcAft>
            </a:pPr>
            <a:r>
              <a:rPr lang="en-US" sz="2400" noProof="1">
                <a:solidFill>
                  <a:srgbClr val="24547C"/>
                </a:solidFill>
                <a:latin typeface="Muli Regular"/>
              </a:rPr>
              <a:t>[4]	R. A. Solehudin, “Perancangan Informasi Sukulen Sebagai Tanaman Dalam Ruangan Melalui Buku Tutorial,” Skripsi, Universitas Komputer Indonesia, Bandung, 2020. Accessed: Dec. 24, 2022. [Online]. Available: http://elibrary.unikom.ac.id/id/eprint/2091</a:t>
            </a:r>
          </a:p>
        </p:txBody>
      </p:sp>
    </p:spTree>
    <p:extLst>
      <p:ext uri="{BB962C8B-B14F-4D97-AF65-F5344CB8AC3E}">
        <p14:creationId xmlns:p14="http://schemas.microsoft.com/office/powerpoint/2010/main" val="986839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duotone>
              <a:prstClr val="black"/>
              <a:schemeClr val="accent3">
                <a:tint val="45000"/>
                <a:satMod val="400000"/>
              </a:schemeClr>
            </a:duotone>
          </a:blip>
          <a:srcRect t="10247" b="10247"/>
          <a:stretch>
            <a:fillRect/>
          </a:stretch>
        </p:blipFill>
        <p:spPr>
          <a:xfrm>
            <a:off x="0" y="0"/>
            <a:ext cx="18288000" cy="10287000"/>
          </a:xfrm>
          <a:prstGeom prst="rect">
            <a:avLst/>
          </a:prstGeom>
        </p:spPr>
      </p:pic>
      <p:sp>
        <p:nvSpPr>
          <p:cNvPr id="3" name="TextBox 3"/>
          <p:cNvSpPr txBox="1"/>
          <p:nvPr/>
        </p:nvSpPr>
        <p:spPr>
          <a:xfrm>
            <a:off x="2078324" y="862788"/>
            <a:ext cx="1449797" cy="561451"/>
          </a:xfrm>
          <a:prstGeom prst="rect">
            <a:avLst/>
          </a:prstGeom>
        </p:spPr>
        <p:txBody>
          <a:bodyPr lIns="0" tIns="0" rIns="0" bIns="0" rtlCol="0" anchor="t">
            <a:spAutoFit/>
          </a:bodyPr>
          <a:lstStyle/>
          <a:p>
            <a:pPr>
              <a:lnSpc>
                <a:spcPts val="4463"/>
              </a:lnSpc>
              <a:spcBef>
                <a:spcPct val="0"/>
              </a:spcBef>
            </a:pPr>
            <a:r>
              <a:rPr lang="en-US" sz="3188">
                <a:solidFill>
                  <a:srgbClr val="FFFFFF"/>
                </a:solidFill>
                <a:latin typeface="Roboto Bold"/>
              </a:rPr>
              <a:t>Class</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97433" y="863963"/>
            <a:ext cx="386804" cy="216610"/>
          </a:xfrm>
          <a:prstGeom prst="rect">
            <a:avLst/>
          </a:prstGeom>
        </p:spPr>
      </p:pic>
      <p:grpSp>
        <p:nvGrpSpPr>
          <p:cNvPr id="5" name="Group 5"/>
          <p:cNvGrpSpPr/>
          <p:nvPr/>
        </p:nvGrpSpPr>
        <p:grpSpPr>
          <a:xfrm>
            <a:off x="696227" y="633162"/>
            <a:ext cx="195469" cy="1954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8" name="Picture 8"/>
          <p:cNvPicPr>
            <a:picLocks noChangeAspect="1"/>
          </p:cNvPicPr>
          <p:nvPr/>
        </p:nvPicPr>
        <p:blipFill>
          <a:blip r:embed="rId5"/>
          <a:srcRect t="340" b="340"/>
          <a:stretch>
            <a:fillRect/>
          </a:stretch>
        </p:blipFill>
        <p:spPr>
          <a:xfrm>
            <a:off x="15205091" y="646599"/>
            <a:ext cx="2340719" cy="854362"/>
          </a:xfrm>
          <a:prstGeom prst="rect">
            <a:avLst/>
          </a:prstGeom>
        </p:spPr>
      </p:pic>
      <p:sp>
        <p:nvSpPr>
          <p:cNvPr id="11" name="TextBox 11"/>
          <p:cNvSpPr txBox="1"/>
          <p:nvPr/>
        </p:nvSpPr>
        <p:spPr>
          <a:xfrm>
            <a:off x="765387" y="862788"/>
            <a:ext cx="1312937" cy="561451"/>
          </a:xfrm>
          <a:prstGeom prst="rect">
            <a:avLst/>
          </a:prstGeom>
        </p:spPr>
        <p:txBody>
          <a:bodyPr lIns="0" tIns="0" rIns="0" bIns="0" rtlCol="0" anchor="t">
            <a:spAutoFit/>
          </a:bodyPr>
          <a:lstStyle/>
          <a:p>
            <a:pPr marL="0" lvl="0" indent="0">
              <a:lnSpc>
                <a:spcPts val="4463"/>
              </a:lnSpc>
              <a:spcBef>
                <a:spcPct val="0"/>
              </a:spcBef>
            </a:pPr>
            <a:r>
              <a:rPr lang="en-US" sz="3188">
                <a:solidFill>
                  <a:srgbClr val="FFFFFF"/>
                </a:solidFill>
                <a:latin typeface="Roboto Bold"/>
              </a:rPr>
              <a:t>M</a:t>
            </a:r>
            <a:r>
              <a:rPr lang="en-US" sz="3188" u="none">
                <a:solidFill>
                  <a:srgbClr val="FFFFFF"/>
                </a:solidFill>
                <a:latin typeface="Roboto Bold"/>
              </a:rPr>
              <a:t>aster</a:t>
            </a:r>
          </a:p>
        </p:txBody>
      </p:sp>
      <p:sp>
        <p:nvSpPr>
          <p:cNvPr id="12" name="TextBox 12"/>
          <p:cNvSpPr txBox="1"/>
          <p:nvPr/>
        </p:nvSpPr>
        <p:spPr>
          <a:xfrm>
            <a:off x="772802" y="692796"/>
            <a:ext cx="1811416" cy="307626"/>
          </a:xfrm>
          <a:prstGeom prst="rect">
            <a:avLst/>
          </a:prstGeom>
        </p:spPr>
        <p:txBody>
          <a:bodyPr lIns="0" tIns="0" rIns="0" bIns="0" rtlCol="0" anchor="t">
            <a:spAutoFit/>
          </a:bodyPr>
          <a:lstStyle/>
          <a:p>
            <a:pPr algn="ctr">
              <a:lnSpc>
                <a:spcPts val="2482"/>
              </a:lnSpc>
              <a:spcBef>
                <a:spcPct val="0"/>
              </a:spcBef>
            </a:pPr>
            <a:r>
              <a:rPr lang="en-US" sz="1773">
                <a:solidFill>
                  <a:srgbClr val="FFFFFF"/>
                </a:solidFill>
                <a:latin typeface="Roboto Bold"/>
              </a:rPr>
              <a:t>Internet of Things</a:t>
            </a:r>
          </a:p>
        </p:txBody>
      </p:sp>
      <p:pic>
        <p:nvPicPr>
          <p:cNvPr id="13" name="Picture 9">
            <a:extLst>
              <a:ext uri="{FF2B5EF4-FFF2-40B4-BE49-F238E27FC236}">
                <a16:creationId xmlns:a16="http://schemas.microsoft.com/office/drawing/2014/main" id="{6A6028FA-E04C-D817-B9DE-7474CD2BBF2B}"/>
              </a:ext>
            </a:extLst>
          </p:cNvPr>
          <p:cNvPicPr>
            <a:picLocks noChangeAspect="1"/>
          </p:cNvPicPr>
          <p:nvPr/>
        </p:nvPicPr>
        <p:blipFill>
          <a:blip r:embed="rId6"/>
          <a:srcRect/>
          <a:stretch>
            <a:fillRect/>
          </a:stretch>
        </p:blipFill>
        <p:spPr>
          <a:xfrm>
            <a:off x="11038488" y="7360039"/>
            <a:ext cx="6385270" cy="1412741"/>
          </a:xfrm>
          <a:prstGeom prst="rect">
            <a:avLst/>
          </a:prstGeom>
        </p:spPr>
      </p:pic>
      <p:pic>
        <p:nvPicPr>
          <p:cNvPr id="14" name="Picture 10">
            <a:extLst>
              <a:ext uri="{FF2B5EF4-FFF2-40B4-BE49-F238E27FC236}">
                <a16:creationId xmlns:a16="http://schemas.microsoft.com/office/drawing/2014/main" id="{A69ABAE2-417E-9710-8BC5-F5AAD9A0CDFE}"/>
              </a:ext>
            </a:extLst>
          </p:cNvPr>
          <p:cNvPicPr>
            <a:picLocks noChangeAspect="1"/>
          </p:cNvPicPr>
          <p:nvPr/>
        </p:nvPicPr>
        <p:blipFill>
          <a:blip r:embed="rId7"/>
          <a:srcRect/>
          <a:stretch>
            <a:fillRect/>
          </a:stretch>
        </p:blipFill>
        <p:spPr>
          <a:xfrm>
            <a:off x="11140440" y="2926961"/>
            <a:ext cx="6909470" cy="6944191"/>
          </a:xfrm>
          <a:prstGeom prst="rect">
            <a:avLst/>
          </a:prstGeom>
        </p:spPr>
      </p:pic>
      <p:sp>
        <p:nvSpPr>
          <p:cNvPr id="17" name="TextBox 13">
            <a:extLst>
              <a:ext uri="{FF2B5EF4-FFF2-40B4-BE49-F238E27FC236}">
                <a16:creationId xmlns:a16="http://schemas.microsoft.com/office/drawing/2014/main" id="{66ADE4D5-D55E-4F03-81EE-2D7F3DD9A670}"/>
              </a:ext>
            </a:extLst>
          </p:cNvPr>
          <p:cNvSpPr txBox="1"/>
          <p:nvPr/>
        </p:nvSpPr>
        <p:spPr>
          <a:xfrm>
            <a:off x="1028700" y="1989526"/>
            <a:ext cx="12763500" cy="3924151"/>
          </a:xfrm>
          <a:prstGeom prst="rect">
            <a:avLst/>
          </a:prstGeom>
        </p:spPr>
        <p:txBody>
          <a:bodyPr wrap="square" lIns="0" tIns="0" rIns="0" bIns="0" rtlCol="0" anchor="t">
            <a:spAutoFit/>
          </a:bodyPr>
          <a:lstStyle/>
          <a:p>
            <a:pPr>
              <a:lnSpc>
                <a:spcPts val="10165"/>
              </a:lnSpc>
            </a:pPr>
            <a:r>
              <a:rPr lang="id-ID" sz="8800" dirty="0">
                <a:solidFill>
                  <a:srgbClr val="FFFFFF"/>
                </a:solidFill>
                <a:latin typeface="Muli Black Bold"/>
              </a:rPr>
              <a:t>Sistem Perawatan Echeveria Peacockii Berbasis Bot </a:t>
            </a:r>
            <a:endParaRPr lang="en-US" sz="8800" dirty="0">
              <a:solidFill>
                <a:srgbClr val="FFFFFF"/>
              </a:solidFill>
              <a:latin typeface="Muli Black Bold"/>
            </a:endParaRPr>
          </a:p>
          <a:p>
            <a:pPr>
              <a:lnSpc>
                <a:spcPts val="10165"/>
              </a:lnSpc>
            </a:pPr>
            <a:r>
              <a:rPr lang="id-ID" sz="8800" dirty="0">
                <a:solidFill>
                  <a:srgbClr val="FFFFFF"/>
                </a:solidFill>
                <a:latin typeface="Muli Black Bold"/>
              </a:rPr>
              <a:t>of Things</a:t>
            </a:r>
            <a:r>
              <a:rPr lang="en-US" sz="8800" dirty="0">
                <a:solidFill>
                  <a:srgbClr val="FFFFFF"/>
                </a:solidFill>
                <a:latin typeface="Muli Black Bold"/>
              </a:rPr>
              <a:t>-Blynk</a:t>
            </a:r>
            <a:endParaRPr lang="id-ID" sz="8800" dirty="0">
              <a:solidFill>
                <a:srgbClr val="FFFFFF"/>
              </a:solidFill>
              <a:latin typeface="Muli Black Bold"/>
            </a:endParaRPr>
          </a:p>
        </p:txBody>
      </p:sp>
      <p:grpSp>
        <p:nvGrpSpPr>
          <p:cNvPr id="19" name="Group 14">
            <a:extLst>
              <a:ext uri="{FF2B5EF4-FFF2-40B4-BE49-F238E27FC236}">
                <a16:creationId xmlns:a16="http://schemas.microsoft.com/office/drawing/2014/main" id="{1F72BC88-0665-447D-81BE-3F5B86FB4E6B}"/>
              </a:ext>
            </a:extLst>
          </p:cNvPr>
          <p:cNvGrpSpPr/>
          <p:nvPr/>
        </p:nvGrpSpPr>
        <p:grpSpPr>
          <a:xfrm>
            <a:off x="1028700" y="6747225"/>
            <a:ext cx="6286500" cy="452888"/>
            <a:chOff x="0" y="-57150"/>
            <a:chExt cx="8382000" cy="603850"/>
          </a:xfrm>
        </p:grpSpPr>
        <p:sp>
          <p:nvSpPr>
            <p:cNvPr id="24" name="TextBox 15">
              <a:extLst>
                <a:ext uri="{FF2B5EF4-FFF2-40B4-BE49-F238E27FC236}">
                  <a16:creationId xmlns:a16="http://schemas.microsoft.com/office/drawing/2014/main" id="{9D95DD09-5EFD-49D5-B3E4-DAB261B835B8}"/>
                </a:ext>
              </a:extLst>
            </p:cNvPr>
            <p:cNvSpPr txBox="1"/>
            <p:nvPr/>
          </p:nvSpPr>
          <p:spPr>
            <a:xfrm>
              <a:off x="0" y="-53447"/>
              <a:ext cx="3574521" cy="600147"/>
            </a:xfrm>
            <a:prstGeom prst="rect">
              <a:avLst/>
            </a:prstGeom>
          </p:spPr>
          <p:txBody>
            <a:bodyPr lIns="0" tIns="0" rIns="0" bIns="0" rtlCol="0" anchor="t">
              <a:spAutoFit/>
            </a:bodyPr>
            <a:lstStyle/>
            <a:p>
              <a:pPr algn="ctr">
                <a:lnSpc>
                  <a:spcPts val="3803"/>
                </a:lnSpc>
                <a:spcBef>
                  <a:spcPct val="0"/>
                </a:spcBef>
              </a:pPr>
              <a:r>
                <a:rPr lang="id-ID" sz="2716" dirty="0">
                  <a:solidFill>
                    <a:srgbClr val="FFFFFF"/>
                  </a:solidFill>
                  <a:latin typeface="Muli Regular Bold"/>
                </a:rPr>
                <a:t>IoT Master Class</a:t>
              </a:r>
            </a:p>
          </p:txBody>
        </p:sp>
        <p:sp>
          <p:nvSpPr>
            <p:cNvPr id="25" name="TextBox 16">
              <a:extLst>
                <a:ext uri="{FF2B5EF4-FFF2-40B4-BE49-F238E27FC236}">
                  <a16:creationId xmlns:a16="http://schemas.microsoft.com/office/drawing/2014/main" id="{11FBD1F3-F6C7-47E6-86B3-5D05000A7DF3}"/>
                </a:ext>
              </a:extLst>
            </p:cNvPr>
            <p:cNvSpPr txBox="1"/>
            <p:nvPr/>
          </p:nvSpPr>
          <p:spPr>
            <a:xfrm>
              <a:off x="3728720" y="-57150"/>
              <a:ext cx="4653280" cy="600147"/>
            </a:xfrm>
            <a:prstGeom prst="rect">
              <a:avLst/>
            </a:prstGeom>
          </p:spPr>
          <p:txBody>
            <a:bodyPr wrap="square" lIns="0" tIns="0" rIns="0" bIns="0" rtlCol="0" anchor="t">
              <a:spAutoFit/>
            </a:bodyPr>
            <a:lstStyle/>
            <a:p>
              <a:pPr algn="ctr">
                <a:lnSpc>
                  <a:spcPts val="3803"/>
                </a:lnSpc>
                <a:spcBef>
                  <a:spcPct val="0"/>
                </a:spcBef>
              </a:pPr>
              <a:r>
                <a:rPr lang="id-ID" sz="2716" dirty="0">
                  <a:solidFill>
                    <a:srgbClr val="FFFFFF"/>
                  </a:solidFill>
                  <a:latin typeface="Muli Bold Bold"/>
                </a:rPr>
                <a:t>Indobot Academy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94B3E"/>
          </a:solidFill>
        </p:spPr>
        <p:txBody>
          <a:bodyPr wrap="square" lIns="0" tIns="0" rIns="0" bIns="0" rtlCol="0"/>
          <a:lstStyle/>
          <a:p>
            <a:endParaRPr/>
          </a:p>
        </p:txBody>
      </p:sp>
      <p:sp>
        <p:nvSpPr>
          <p:cNvPr id="3" name="object 3"/>
          <p:cNvSpPr txBox="1">
            <a:spLocks noGrp="1"/>
          </p:cNvSpPr>
          <p:nvPr>
            <p:ph type="ctrTitle"/>
          </p:nvPr>
        </p:nvSpPr>
        <p:spPr>
          <a:xfrm>
            <a:off x="2976562" y="2717669"/>
            <a:ext cx="12334875" cy="2046009"/>
          </a:xfrm>
          <a:prstGeom prst="rect">
            <a:avLst/>
          </a:prstGeom>
        </p:spPr>
        <p:txBody>
          <a:bodyPr vert="horz" wrap="square" lIns="0" tIns="12065" rIns="0" bIns="0" rtlCol="0">
            <a:spAutoFit/>
          </a:bodyPr>
          <a:lstStyle/>
          <a:p>
            <a:pPr marL="547370" marR="5080" indent="-535305">
              <a:lnSpc>
                <a:spcPct val="116900"/>
              </a:lnSpc>
              <a:spcBef>
                <a:spcPts val="95"/>
              </a:spcBef>
            </a:pPr>
            <a:r>
              <a:rPr spc="5" dirty="0"/>
              <a:t>Isi dan elemen </a:t>
            </a:r>
            <a:r>
              <a:rPr spc="5" dirty="0" err="1"/>
              <a:t>dari</a:t>
            </a:r>
            <a:r>
              <a:rPr spc="5" dirty="0"/>
              <a:t> </a:t>
            </a:r>
            <a:r>
              <a:rPr lang="en-US" spc="5" dirty="0" err="1"/>
              <a:t>dokumen</a:t>
            </a:r>
            <a:r>
              <a:rPr spc="5" dirty="0"/>
              <a:t> ini </a:t>
            </a:r>
            <a:r>
              <a:rPr dirty="0"/>
              <a:t>memiliki </a:t>
            </a:r>
            <a:r>
              <a:rPr spc="5" dirty="0"/>
              <a:t>hak</a:t>
            </a:r>
            <a:r>
              <a:rPr spc="-100" dirty="0"/>
              <a:t> </a:t>
            </a:r>
            <a:r>
              <a:rPr spc="5" dirty="0"/>
              <a:t>kekayaan  intelektual yang dilindungi oleh</a:t>
            </a:r>
            <a:r>
              <a:rPr spc="-75" dirty="0"/>
              <a:t> </a:t>
            </a:r>
            <a:r>
              <a:rPr spc="5" dirty="0"/>
              <a:t>undang-undang</a:t>
            </a:r>
          </a:p>
        </p:txBody>
      </p:sp>
      <p:sp>
        <p:nvSpPr>
          <p:cNvPr id="4" name="object 4"/>
          <p:cNvSpPr txBox="1">
            <a:spLocks noGrp="1"/>
          </p:cNvSpPr>
          <p:nvPr>
            <p:ph type="subTitle" idx="4"/>
          </p:nvPr>
        </p:nvSpPr>
        <p:spPr>
          <a:xfrm>
            <a:off x="2976562" y="6057900"/>
            <a:ext cx="12334875" cy="2046651"/>
          </a:xfrm>
          <a:prstGeom prst="rect">
            <a:avLst/>
          </a:prstGeom>
        </p:spPr>
        <p:txBody>
          <a:bodyPr vert="horz" wrap="square" lIns="0" tIns="12700" rIns="0" bIns="0" rtlCol="0">
            <a:spAutoFit/>
          </a:bodyPr>
          <a:lstStyle/>
          <a:p>
            <a:pPr marL="12700" marR="5080" indent="0" algn="ctr">
              <a:lnSpc>
                <a:spcPct val="116900"/>
              </a:lnSpc>
              <a:spcBef>
                <a:spcPts val="100"/>
              </a:spcBef>
              <a:buNone/>
            </a:pPr>
            <a:r>
              <a:rPr spc="5" dirty="0"/>
              <a:t>Dilarang menggunakan, merubah, memperbanyak,  dan </a:t>
            </a:r>
            <a:r>
              <a:rPr spc="5" dirty="0" err="1"/>
              <a:t>mendistribusikan</a:t>
            </a:r>
            <a:r>
              <a:rPr spc="5" dirty="0"/>
              <a:t> </a:t>
            </a:r>
            <a:r>
              <a:rPr lang="en-US" spc="5" dirty="0" err="1"/>
              <a:t>dokumen</a:t>
            </a:r>
            <a:r>
              <a:rPr spc="5" dirty="0"/>
              <a:t> ini untuk tujuan</a:t>
            </a:r>
            <a:r>
              <a:rPr spc="-100" dirty="0"/>
              <a:t> </a:t>
            </a:r>
            <a:r>
              <a:rPr dirty="0"/>
              <a:t>komersil.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noProof="1">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noProof="1"/>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noProof="1">
                <a:solidFill>
                  <a:srgbClr val="24547C"/>
                </a:solidFill>
                <a:latin typeface="Roboto Bold"/>
              </a:rPr>
              <a:t>M</a:t>
            </a:r>
            <a:r>
              <a:rPr lang="id-ID" sz="2660" u="none" noProof="1">
                <a:solidFill>
                  <a:srgbClr val="24547C"/>
                </a:solidFill>
                <a:latin typeface="Roboto Bold"/>
              </a:rPr>
              <a:t>aster</a:t>
            </a: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noProof="1">
                <a:solidFill>
                  <a:srgbClr val="24547C"/>
                </a:solidFill>
                <a:latin typeface="Roboto Bold"/>
              </a:rPr>
              <a:t>Internet of Things</a:t>
            </a:r>
          </a:p>
        </p:txBody>
      </p:sp>
      <p:sp>
        <p:nvSpPr>
          <p:cNvPr id="10" name="TextBox 10"/>
          <p:cNvSpPr txBox="1"/>
          <p:nvPr/>
        </p:nvSpPr>
        <p:spPr>
          <a:xfrm>
            <a:off x="1028700" y="1500961"/>
            <a:ext cx="9465573" cy="886615"/>
          </a:xfrm>
          <a:prstGeom prst="rect">
            <a:avLst/>
          </a:prstGeom>
        </p:spPr>
        <p:txBody>
          <a:bodyPr lIns="0" tIns="0" rIns="0" bIns="0" rtlCol="0" anchor="t">
            <a:spAutoFit/>
          </a:bodyPr>
          <a:lstStyle/>
          <a:p>
            <a:pPr>
              <a:lnSpc>
                <a:spcPts val="7306"/>
              </a:lnSpc>
              <a:spcBef>
                <a:spcPct val="0"/>
              </a:spcBef>
            </a:pPr>
            <a:r>
              <a:rPr lang="id-ID" sz="5218" noProof="1">
                <a:solidFill>
                  <a:srgbClr val="24547C"/>
                </a:solidFill>
                <a:latin typeface="Muli Black Bold"/>
              </a:rPr>
              <a:t>Latar Belakang Proyek</a:t>
            </a:r>
          </a:p>
        </p:txBody>
      </p:sp>
      <p:sp>
        <p:nvSpPr>
          <p:cNvPr id="11" name="TextBox 11"/>
          <p:cNvSpPr txBox="1"/>
          <p:nvPr/>
        </p:nvSpPr>
        <p:spPr>
          <a:xfrm>
            <a:off x="1028700" y="2663074"/>
            <a:ext cx="10858500" cy="6931193"/>
          </a:xfrm>
          <a:prstGeom prst="rect">
            <a:avLst/>
          </a:prstGeom>
        </p:spPr>
        <p:txBody>
          <a:bodyPr wrap="square" lIns="0" tIns="0" rIns="0" bIns="0" rtlCol="0" anchor="t">
            <a:spAutoFit/>
          </a:bodyPr>
          <a:lstStyle/>
          <a:p>
            <a:pPr algn="just">
              <a:lnSpc>
                <a:spcPts val="2919"/>
              </a:lnSpc>
              <a:spcAft>
                <a:spcPts val="1000"/>
              </a:spcAft>
            </a:pPr>
            <a:r>
              <a:rPr lang="en-US" sz="2400" noProof="1">
                <a:solidFill>
                  <a:srgbClr val="24547C"/>
                </a:solidFill>
                <a:latin typeface="Muli Regular"/>
              </a:rPr>
              <a:t>	Echeveria merupakan salah satu jenis tanaman hias yang sedang populer belakangan ini. Tanaman ini diketahui bersifat sukulen karena memiliki kemampuan dalam hal penyimpanan air pada skala tertentu untuk mempertahankan hidup di iklim yang panas [1].</a:t>
            </a:r>
          </a:p>
          <a:p>
            <a:pPr algn="just">
              <a:lnSpc>
                <a:spcPts val="2919"/>
              </a:lnSpc>
              <a:spcAft>
                <a:spcPts val="1000"/>
              </a:spcAft>
            </a:pPr>
            <a:r>
              <a:rPr lang="en-US" sz="2400" noProof="1">
                <a:solidFill>
                  <a:srgbClr val="24547C"/>
                </a:solidFill>
                <a:latin typeface="Muli Regular"/>
              </a:rPr>
              <a:t>	Echeveria ini mudah dirawat dan dikembangbiakkan. Selain itu, Echeveria sangat diminati di kalangan komunitas tanaman hias, sehingga mempunyai potensi yang besar terhadap perkembangan bisnis kedepannya [2]. Namun hingga saat ini perawatan yang dilakukan oleh banyak orang masih tergolong konvensional [3], [4]. </a:t>
            </a:r>
          </a:p>
          <a:p>
            <a:pPr algn="just">
              <a:lnSpc>
                <a:spcPts val="2919"/>
              </a:lnSpc>
              <a:spcAft>
                <a:spcPts val="1000"/>
              </a:spcAft>
            </a:pPr>
            <a:r>
              <a:rPr lang="en-US" sz="2400" noProof="1">
                <a:solidFill>
                  <a:srgbClr val="24547C"/>
                </a:solidFill>
                <a:latin typeface="Muli Regular"/>
              </a:rPr>
              <a:t>	Hal tersebut mengakibatkan adanya perlambatan pada proses perawatan tanaman, yang penulis rasa tidak efektif baik dari sisi waktu maupun tenaga, sehingga perlu diciptakannya sebuah alat yang mampu melakukan penyiraman secara otomatis dan dapat dipantau secara realtime dari jarak yang jauh hanya melalui suatu aplikasi. Oleh karena itu, penulis pada kesempatan kali ini membuat sebuah inovasi sebagai solusi dari permasalahan tersebut berupa: Sistem Perawatan Echeveria Peacockii Berbasis Bot of Things. Penulis berharap dengan adanya penelitian ini dapat bermanfaat bagi masyarakat luas.</a:t>
            </a:r>
          </a:p>
        </p:txBody>
      </p:sp>
      <p:grpSp>
        <p:nvGrpSpPr>
          <p:cNvPr id="15" name="Group 14">
            <a:extLst>
              <a:ext uri="{FF2B5EF4-FFF2-40B4-BE49-F238E27FC236}">
                <a16:creationId xmlns:a16="http://schemas.microsoft.com/office/drawing/2014/main" id="{B9EFB409-7D0D-3FE7-4B7F-60C016F49C8C}"/>
              </a:ext>
            </a:extLst>
          </p:cNvPr>
          <p:cNvGrpSpPr/>
          <p:nvPr/>
        </p:nvGrpSpPr>
        <p:grpSpPr>
          <a:xfrm>
            <a:off x="12039600" y="3390900"/>
            <a:ext cx="5903147" cy="5214396"/>
            <a:chOff x="11506199" y="2900904"/>
            <a:chExt cx="5903147" cy="5214396"/>
          </a:xfrm>
        </p:grpSpPr>
        <p:pic>
          <p:nvPicPr>
            <p:cNvPr id="13" name="Picture 12">
              <a:extLst>
                <a:ext uri="{FF2B5EF4-FFF2-40B4-BE49-F238E27FC236}">
                  <a16:creationId xmlns:a16="http://schemas.microsoft.com/office/drawing/2014/main" id="{4A35DAC7-52C8-9C58-2AF3-3BED980343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91397" y="2900904"/>
              <a:ext cx="5132752" cy="4722815"/>
            </a:xfrm>
            <a:prstGeom prst="ellipse">
              <a:avLst/>
            </a:prstGeom>
            <a:ln>
              <a:noFill/>
            </a:ln>
            <a:effectLst>
              <a:softEdge rad="112500"/>
            </a:effectLst>
          </p:spPr>
        </p:pic>
        <p:sp>
          <p:nvSpPr>
            <p:cNvPr id="14" name="TextBox 10">
              <a:extLst>
                <a:ext uri="{FF2B5EF4-FFF2-40B4-BE49-F238E27FC236}">
                  <a16:creationId xmlns:a16="http://schemas.microsoft.com/office/drawing/2014/main" id="{18A9FA57-1911-1D4E-9A84-DCB4CB1B7BE5}"/>
                </a:ext>
              </a:extLst>
            </p:cNvPr>
            <p:cNvSpPr txBox="1"/>
            <p:nvPr/>
          </p:nvSpPr>
          <p:spPr>
            <a:xfrm>
              <a:off x="11506199" y="7684413"/>
              <a:ext cx="5903147"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1. </a:t>
              </a:r>
              <a:r>
                <a:rPr lang="en-US" sz="2800" b="1" noProof="1">
                  <a:solidFill>
                    <a:srgbClr val="24547C"/>
                  </a:solidFill>
                  <a:latin typeface="Muli Black Bold"/>
                </a:rPr>
                <a:t>Tanaman </a:t>
              </a:r>
              <a:r>
                <a:rPr lang="id-ID" sz="2800" b="1" noProof="1">
                  <a:solidFill>
                    <a:srgbClr val="24547C"/>
                  </a:solidFill>
                  <a:latin typeface="Muli Black Bold"/>
                </a:rPr>
                <a:t>Echeveria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a:solidFill>
                  <a:srgbClr val="24547C"/>
                </a:solidFill>
                <a:latin typeface="Roboto Bold"/>
              </a:rPr>
              <a:t>Class</a:t>
            </a:r>
            <a:endParaRPr lang="id-ID" sz="2660" dirty="0">
              <a:solidFill>
                <a:srgbClr val="24547C"/>
              </a:solidFill>
              <a:latin typeface="Roboto Bold"/>
            </a:endParaRP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dirty="0"/>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a:solidFill>
                  <a:srgbClr val="24547C"/>
                </a:solidFill>
                <a:latin typeface="Roboto Bold"/>
              </a:rPr>
              <a:t>M</a:t>
            </a:r>
            <a:r>
              <a:rPr lang="id-ID" sz="2660" u="none">
                <a:solidFill>
                  <a:srgbClr val="24547C"/>
                </a:solidFill>
                <a:latin typeface="Roboto Bold"/>
              </a:rPr>
              <a:t>aster</a:t>
            </a:r>
            <a:endParaRPr lang="id-ID" sz="2660" u="none" dirty="0">
              <a:solidFill>
                <a:srgbClr val="24547C"/>
              </a:solidFill>
              <a:latin typeface="Roboto Bold"/>
            </a:endParaRP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a:solidFill>
                  <a:srgbClr val="24547C"/>
                </a:solidFill>
                <a:latin typeface="Roboto Bold"/>
              </a:rPr>
              <a:t>Internet of Things</a:t>
            </a:r>
            <a:endParaRPr lang="id-ID" sz="1479" dirty="0">
              <a:solidFill>
                <a:srgbClr val="24547C"/>
              </a:solidFill>
              <a:latin typeface="Roboto Bold"/>
            </a:endParaRPr>
          </a:p>
        </p:txBody>
      </p:sp>
      <p:sp>
        <p:nvSpPr>
          <p:cNvPr id="10" name="TextBox 10"/>
          <p:cNvSpPr txBox="1"/>
          <p:nvPr/>
        </p:nvSpPr>
        <p:spPr>
          <a:xfrm>
            <a:off x="1028700" y="1500961"/>
            <a:ext cx="9465573" cy="886615"/>
          </a:xfrm>
          <a:prstGeom prst="rect">
            <a:avLst/>
          </a:prstGeom>
        </p:spPr>
        <p:txBody>
          <a:bodyPr lIns="0" tIns="0" rIns="0" bIns="0" rtlCol="0" anchor="t">
            <a:spAutoFit/>
          </a:bodyPr>
          <a:lstStyle/>
          <a:p>
            <a:pPr>
              <a:lnSpc>
                <a:spcPts val="7306"/>
              </a:lnSpc>
              <a:spcBef>
                <a:spcPct val="0"/>
              </a:spcBef>
            </a:pPr>
            <a:r>
              <a:rPr lang="id-ID" sz="5218" dirty="0">
                <a:solidFill>
                  <a:srgbClr val="24547C"/>
                </a:solidFill>
                <a:latin typeface="Muli Black Bold"/>
              </a:rPr>
              <a:t>Tujuan dan Manfaat</a:t>
            </a:r>
          </a:p>
        </p:txBody>
      </p:sp>
      <p:grpSp>
        <p:nvGrpSpPr>
          <p:cNvPr id="15" name="Group 14">
            <a:extLst>
              <a:ext uri="{FF2B5EF4-FFF2-40B4-BE49-F238E27FC236}">
                <a16:creationId xmlns:a16="http://schemas.microsoft.com/office/drawing/2014/main" id="{3E6550A6-C476-4BAA-CC28-418493437686}"/>
              </a:ext>
            </a:extLst>
          </p:cNvPr>
          <p:cNvGrpSpPr/>
          <p:nvPr/>
        </p:nvGrpSpPr>
        <p:grpSpPr>
          <a:xfrm>
            <a:off x="1028701" y="3603623"/>
            <a:ext cx="4948964" cy="5310597"/>
            <a:chOff x="2507402" y="2234156"/>
            <a:chExt cx="5638801" cy="6050844"/>
          </a:xfrm>
        </p:grpSpPr>
        <p:sp>
          <p:nvSpPr>
            <p:cNvPr id="12" name="TextBox 11">
              <a:extLst>
                <a:ext uri="{FF2B5EF4-FFF2-40B4-BE49-F238E27FC236}">
                  <a16:creationId xmlns:a16="http://schemas.microsoft.com/office/drawing/2014/main" id="{EC73B77A-8C0C-6645-AF30-BE0CC0B2EC33}"/>
                </a:ext>
              </a:extLst>
            </p:cNvPr>
            <p:cNvSpPr txBox="1"/>
            <p:nvPr/>
          </p:nvSpPr>
          <p:spPr>
            <a:xfrm>
              <a:off x="2507402" y="6743698"/>
              <a:ext cx="5638801" cy="1541302"/>
            </a:xfrm>
            <a:prstGeom prst="rect">
              <a:avLst/>
            </a:prstGeom>
          </p:spPr>
          <p:txBody>
            <a:bodyPr wrap="square" lIns="0" tIns="0" rIns="0" bIns="0" rtlCol="0" anchor="t">
              <a:spAutoFit/>
            </a:bodyPr>
            <a:lstStyle/>
            <a:p>
              <a:pPr marL="457200" indent="-457200" algn="ctr">
                <a:lnSpc>
                  <a:spcPts val="2919"/>
                </a:lnSpc>
                <a:spcAft>
                  <a:spcPts val="1000"/>
                </a:spcAft>
                <a:buAutoNum type="arabicPeriod"/>
              </a:pPr>
              <a:r>
                <a:rPr lang="en-US" sz="2400" noProof="1">
                  <a:solidFill>
                    <a:srgbClr val="24547C"/>
                  </a:solidFill>
                  <a:latin typeface="Muli Regular"/>
                </a:rPr>
                <a:t>Membuat sistem penyiraman</a:t>
              </a:r>
            </a:p>
            <a:p>
              <a:pPr algn="ctr">
                <a:lnSpc>
                  <a:spcPts val="2919"/>
                </a:lnSpc>
                <a:spcAft>
                  <a:spcPts val="1000"/>
                </a:spcAft>
              </a:pPr>
              <a:r>
                <a:rPr lang="en-US" sz="2400" noProof="1">
                  <a:solidFill>
                    <a:srgbClr val="24547C"/>
                  </a:solidFill>
                  <a:latin typeface="Muli Regular"/>
                </a:rPr>
                <a:t>tanaman otomatis berdasarkan</a:t>
              </a:r>
            </a:p>
            <a:p>
              <a:pPr algn="ctr">
                <a:lnSpc>
                  <a:spcPts val="2919"/>
                </a:lnSpc>
                <a:spcAft>
                  <a:spcPts val="1000"/>
                </a:spcAft>
              </a:pPr>
              <a:r>
                <a:rPr lang="en-US" sz="2400" noProof="1">
                  <a:solidFill>
                    <a:srgbClr val="24547C"/>
                  </a:solidFill>
                  <a:latin typeface="Muli Regular"/>
                </a:rPr>
                <a:t>suhu dan kelembapan</a:t>
              </a:r>
            </a:p>
          </p:txBody>
        </p:sp>
        <p:pic>
          <p:nvPicPr>
            <p:cNvPr id="14" name="Picture 13">
              <a:extLst>
                <a:ext uri="{FF2B5EF4-FFF2-40B4-BE49-F238E27FC236}">
                  <a16:creationId xmlns:a16="http://schemas.microsoft.com/office/drawing/2014/main" id="{5B521A0D-2877-5E99-18E9-5FF3649C14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194473" y="2234156"/>
              <a:ext cx="4264660" cy="4217794"/>
            </a:xfrm>
            <a:prstGeom prst="rect">
              <a:avLst/>
            </a:prstGeom>
          </p:spPr>
        </p:pic>
      </p:grpSp>
      <p:grpSp>
        <p:nvGrpSpPr>
          <p:cNvPr id="16" name="Group 15">
            <a:extLst>
              <a:ext uri="{FF2B5EF4-FFF2-40B4-BE49-F238E27FC236}">
                <a16:creationId xmlns:a16="http://schemas.microsoft.com/office/drawing/2014/main" id="{EB9F201A-2A7A-9735-9294-0E89010B1FBE}"/>
              </a:ext>
            </a:extLst>
          </p:cNvPr>
          <p:cNvGrpSpPr/>
          <p:nvPr/>
        </p:nvGrpSpPr>
        <p:grpSpPr>
          <a:xfrm>
            <a:off x="5849358" y="3603624"/>
            <a:ext cx="6589282" cy="5316613"/>
            <a:chOff x="1572920" y="2234156"/>
            <a:chExt cx="7507763" cy="6057700"/>
          </a:xfrm>
        </p:grpSpPr>
        <p:sp>
          <p:nvSpPr>
            <p:cNvPr id="17" name="TextBox 16">
              <a:extLst>
                <a:ext uri="{FF2B5EF4-FFF2-40B4-BE49-F238E27FC236}">
                  <a16:creationId xmlns:a16="http://schemas.microsoft.com/office/drawing/2014/main" id="{52DB136E-0636-75A3-D917-61592D268EA7}"/>
                </a:ext>
              </a:extLst>
            </p:cNvPr>
            <p:cNvSpPr txBox="1"/>
            <p:nvPr/>
          </p:nvSpPr>
          <p:spPr>
            <a:xfrm>
              <a:off x="1572920" y="6750553"/>
              <a:ext cx="7507763" cy="1541303"/>
            </a:xfrm>
            <a:prstGeom prst="rect">
              <a:avLst/>
            </a:prstGeom>
          </p:spPr>
          <p:txBody>
            <a:bodyPr wrap="square" lIns="0" tIns="0" rIns="0" bIns="0" rtlCol="0" anchor="t">
              <a:spAutoFit/>
            </a:bodyPr>
            <a:lstStyle/>
            <a:p>
              <a:pPr algn="ctr">
                <a:lnSpc>
                  <a:spcPts val="2919"/>
                </a:lnSpc>
                <a:spcAft>
                  <a:spcPts val="1000"/>
                </a:spcAft>
              </a:pPr>
              <a:r>
                <a:rPr lang="en-US" sz="2400" noProof="1">
                  <a:solidFill>
                    <a:srgbClr val="24547C"/>
                  </a:solidFill>
                  <a:latin typeface="Muli Regular"/>
                </a:rPr>
                <a:t>2. Membuat sistem controlling </a:t>
              </a:r>
            </a:p>
            <a:p>
              <a:pPr algn="ctr">
                <a:lnSpc>
                  <a:spcPts val="2919"/>
                </a:lnSpc>
                <a:spcAft>
                  <a:spcPts val="1000"/>
                </a:spcAft>
              </a:pPr>
              <a:r>
                <a:rPr lang="en-US" sz="2400" noProof="1">
                  <a:solidFill>
                    <a:srgbClr val="24547C"/>
                  </a:solidFill>
                  <a:latin typeface="Muli Regular"/>
                </a:rPr>
                <a:t>dan monitoring berbasis </a:t>
              </a:r>
            </a:p>
            <a:p>
              <a:pPr algn="ctr">
                <a:lnSpc>
                  <a:spcPts val="2919"/>
                </a:lnSpc>
                <a:spcAft>
                  <a:spcPts val="1000"/>
                </a:spcAft>
              </a:pPr>
              <a:r>
                <a:rPr lang="en-US" sz="2400" noProof="1">
                  <a:solidFill>
                    <a:srgbClr val="24547C"/>
                  </a:solidFill>
                  <a:latin typeface="Muli Regular"/>
                </a:rPr>
                <a:t>Bot Telegram - IoT</a:t>
              </a:r>
              <a:endParaRPr lang="id-ID" sz="2400" noProof="1">
                <a:solidFill>
                  <a:srgbClr val="24547C"/>
                </a:solidFill>
                <a:latin typeface="Muli Regular"/>
              </a:endParaRPr>
            </a:p>
          </p:txBody>
        </p:sp>
        <p:pic>
          <p:nvPicPr>
            <p:cNvPr id="18" name="Picture 17">
              <a:extLst>
                <a:ext uri="{FF2B5EF4-FFF2-40B4-BE49-F238E27FC236}">
                  <a16:creationId xmlns:a16="http://schemas.microsoft.com/office/drawing/2014/main" id="{F8A1252F-6D28-ACFE-D486-39491E6EDCB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194473" y="2234156"/>
              <a:ext cx="4264659" cy="4217796"/>
            </a:xfrm>
            <a:prstGeom prst="rect">
              <a:avLst/>
            </a:prstGeom>
          </p:spPr>
        </p:pic>
      </p:grpSp>
      <p:grpSp>
        <p:nvGrpSpPr>
          <p:cNvPr id="19" name="Group 18">
            <a:extLst>
              <a:ext uri="{FF2B5EF4-FFF2-40B4-BE49-F238E27FC236}">
                <a16:creationId xmlns:a16="http://schemas.microsoft.com/office/drawing/2014/main" id="{284DCEB2-69F9-2ACA-66A7-FAADCC2A5536}"/>
              </a:ext>
            </a:extLst>
          </p:cNvPr>
          <p:cNvGrpSpPr/>
          <p:nvPr/>
        </p:nvGrpSpPr>
        <p:grpSpPr>
          <a:xfrm>
            <a:off x="12310335" y="3609639"/>
            <a:ext cx="4948964" cy="5310597"/>
            <a:chOff x="2507402" y="2234156"/>
            <a:chExt cx="5638801" cy="6050845"/>
          </a:xfrm>
        </p:grpSpPr>
        <p:sp>
          <p:nvSpPr>
            <p:cNvPr id="20" name="TextBox 19">
              <a:extLst>
                <a:ext uri="{FF2B5EF4-FFF2-40B4-BE49-F238E27FC236}">
                  <a16:creationId xmlns:a16="http://schemas.microsoft.com/office/drawing/2014/main" id="{A5C423D7-A57C-3DE8-25E5-C24729575C83}"/>
                </a:ext>
              </a:extLst>
            </p:cNvPr>
            <p:cNvSpPr txBox="1"/>
            <p:nvPr/>
          </p:nvSpPr>
          <p:spPr>
            <a:xfrm>
              <a:off x="2507402" y="6743698"/>
              <a:ext cx="5638801" cy="1541303"/>
            </a:xfrm>
            <a:prstGeom prst="rect">
              <a:avLst/>
            </a:prstGeom>
          </p:spPr>
          <p:txBody>
            <a:bodyPr wrap="square" lIns="0" tIns="0" rIns="0" bIns="0" rtlCol="0" anchor="t">
              <a:spAutoFit/>
            </a:bodyPr>
            <a:lstStyle/>
            <a:p>
              <a:pPr algn="ctr">
                <a:lnSpc>
                  <a:spcPts val="2919"/>
                </a:lnSpc>
                <a:spcAft>
                  <a:spcPts val="1000"/>
                </a:spcAft>
              </a:pPr>
              <a:r>
                <a:rPr lang="en-US" sz="2400" noProof="1">
                  <a:solidFill>
                    <a:srgbClr val="24547C"/>
                  </a:solidFill>
                  <a:latin typeface="Muli Regular"/>
                </a:rPr>
                <a:t>3. Mendapatkan cara alternatif</a:t>
              </a:r>
            </a:p>
            <a:p>
              <a:pPr algn="ctr">
                <a:lnSpc>
                  <a:spcPts val="2919"/>
                </a:lnSpc>
                <a:spcAft>
                  <a:spcPts val="1000"/>
                </a:spcAft>
              </a:pPr>
              <a:r>
                <a:rPr lang="en-US" sz="2400" noProof="1">
                  <a:solidFill>
                    <a:srgbClr val="24547C"/>
                  </a:solidFill>
                  <a:latin typeface="Muli Regular"/>
                </a:rPr>
                <a:t>untuk merawat tanaman</a:t>
              </a:r>
            </a:p>
            <a:p>
              <a:pPr algn="ctr">
                <a:lnSpc>
                  <a:spcPts val="2919"/>
                </a:lnSpc>
                <a:spcAft>
                  <a:spcPts val="1000"/>
                </a:spcAft>
              </a:pPr>
              <a:r>
                <a:rPr lang="en-US" sz="2400" noProof="1">
                  <a:solidFill>
                    <a:srgbClr val="24547C"/>
                  </a:solidFill>
                  <a:latin typeface="Muli Regular"/>
                </a:rPr>
                <a:t>Echeveria Peacockii</a:t>
              </a:r>
            </a:p>
          </p:txBody>
        </p:sp>
        <p:pic>
          <p:nvPicPr>
            <p:cNvPr id="21" name="Picture 20">
              <a:extLst>
                <a:ext uri="{FF2B5EF4-FFF2-40B4-BE49-F238E27FC236}">
                  <a16:creationId xmlns:a16="http://schemas.microsoft.com/office/drawing/2014/main" id="{325B506E-9CE2-76BD-8B2B-B123AAAD14C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194473" y="2234156"/>
              <a:ext cx="4264659" cy="4217796"/>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noProof="1">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noProof="1"/>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noProof="1">
                <a:solidFill>
                  <a:srgbClr val="24547C"/>
                </a:solidFill>
                <a:latin typeface="Roboto Bold"/>
              </a:rPr>
              <a:t>M</a:t>
            </a:r>
            <a:r>
              <a:rPr lang="id-ID" sz="2660" u="none" noProof="1">
                <a:solidFill>
                  <a:srgbClr val="24547C"/>
                </a:solidFill>
                <a:latin typeface="Roboto Bold"/>
              </a:rPr>
              <a:t>aster</a:t>
            </a: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noProof="1">
                <a:solidFill>
                  <a:srgbClr val="24547C"/>
                </a:solidFill>
                <a:latin typeface="Roboto Bold"/>
              </a:rPr>
              <a:t>Internet of Things</a:t>
            </a:r>
          </a:p>
        </p:txBody>
      </p:sp>
      <p:sp>
        <p:nvSpPr>
          <p:cNvPr id="10" name="TextBox 10"/>
          <p:cNvSpPr txBox="1"/>
          <p:nvPr/>
        </p:nvSpPr>
        <p:spPr>
          <a:xfrm>
            <a:off x="1028700" y="1407391"/>
            <a:ext cx="12840906" cy="886615"/>
          </a:xfrm>
          <a:prstGeom prst="rect">
            <a:avLst/>
          </a:prstGeom>
        </p:spPr>
        <p:txBody>
          <a:bodyPr lIns="0" tIns="0" rIns="0" bIns="0" rtlCol="0" anchor="t">
            <a:spAutoFit/>
          </a:bodyPr>
          <a:lstStyle/>
          <a:p>
            <a:pPr>
              <a:lnSpc>
                <a:spcPts val="7306"/>
              </a:lnSpc>
              <a:spcBef>
                <a:spcPct val="0"/>
              </a:spcBef>
            </a:pPr>
            <a:r>
              <a:rPr lang="id-ID" sz="5218" noProof="1">
                <a:solidFill>
                  <a:srgbClr val="24547C"/>
                </a:solidFill>
                <a:latin typeface="Muli Black Bold"/>
              </a:rPr>
              <a:t>Alat dan Bahan yang Digunakan</a:t>
            </a:r>
          </a:p>
        </p:txBody>
      </p:sp>
      <p:sp>
        <p:nvSpPr>
          <p:cNvPr id="14" name="TextBox 10">
            <a:extLst>
              <a:ext uri="{FF2B5EF4-FFF2-40B4-BE49-F238E27FC236}">
                <a16:creationId xmlns:a16="http://schemas.microsoft.com/office/drawing/2014/main" id="{A784F68C-233D-3B32-A4C7-7D44F0F63B08}"/>
              </a:ext>
            </a:extLst>
          </p:cNvPr>
          <p:cNvSpPr txBox="1"/>
          <p:nvPr/>
        </p:nvSpPr>
        <p:spPr>
          <a:xfrm>
            <a:off x="1028700" y="2529905"/>
            <a:ext cx="5903147" cy="430887"/>
          </a:xfrm>
          <a:prstGeom prst="rect">
            <a:avLst/>
          </a:prstGeom>
        </p:spPr>
        <p:txBody>
          <a:bodyPr wrap="square" lIns="0" tIns="0" rIns="0" bIns="0" rtlCol="0" anchor="t">
            <a:spAutoFit/>
          </a:bodyPr>
          <a:lstStyle/>
          <a:p>
            <a:pPr>
              <a:spcBef>
                <a:spcPct val="0"/>
              </a:spcBef>
            </a:pPr>
            <a:r>
              <a:rPr lang="en-US" sz="2800" b="1" noProof="1">
                <a:solidFill>
                  <a:srgbClr val="24547C"/>
                </a:solidFill>
                <a:latin typeface="Muli Black Bold"/>
              </a:rPr>
              <a:t>Tabel</a:t>
            </a:r>
            <a:r>
              <a:rPr lang="id-ID" sz="2800" b="1" noProof="1">
                <a:solidFill>
                  <a:srgbClr val="24547C"/>
                </a:solidFill>
                <a:latin typeface="Muli Black Bold"/>
              </a:rPr>
              <a:t> 1. </a:t>
            </a:r>
            <a:r>
              <a:rPr lang="en-US" sz="2800" b="1" noProof="1">
                <a:solidFill>
                  <a:srgbClr val="24547C"/>
                </a:solidFill>
                <a:latin typeface="Muli Black Bold"/>
              </a:rPr>
              <a:t>Keperluan project</a:t>
            </a:r>
            <a:endParaRPr lang="id-ID" sz="2800" b="1" noProof="1">
              <a:solidFill>
                <a:srgbClr val="24547C"/>
              </a:solidFill>
              <a:latin typeface="Muli Black Bold"/>
            </a:endParaRPr>
          </a:p>
        </p:txBody>
      </p:sp>
      <p:graphicFrame>
        <p:nvGraphicFramePr>
          <p:cNvPr id="15" name="Table 15">
            <a:extLst>
              <a:ext uri="{FF2B5EF4-FFF2-40B4-BE49-F238E27FC236}">
                <a16:creationId xmlns:a16="http://schemas.microsoft.com/office/drawing/2014/main" id="{7C0CF9DD-3BA1-265A-4A21-B5B4FB94A1A5}"/>
              </a:ext>
            </a:extLst>
          </p:cNvPr>
          <p:cNvGraphicFramePr>
            <a:graphicFrameLocks noGrp="1"/>
          </p:cNvGraphicFramePr>
          <p:nvPr>
            <p:extLst>
              <p:ext uri="{D42A27DB-BD31-4B8C-83A1-F6EECF244321}">
                <p14:modId xmlns:p14="http://schemas.microsoft.com/office/powerpoint/2010/main" val="1366805263"/>
              </p:ext>
            </p:extLst>
          </p:nvPr>
        </p:nvGraphicFramePr>
        <p:xfrm>
          <a:off x="1044742" y="3086100"/>
          <a:ext cx="16176459" cy="6400800"/>
        </p:xfrm>
        <a:graphic>
          <a:graphicData uri="http://schemas.openxmlformats.org/drawingml/2006/table">
            <a:tbl>
              <a:tblPr firstRow="1" bandRow="1">
                <a:tableStyleId>{5C22544A-7EE6-4342-B048-85BDC9FD1C3A}</a:tableStyleId>
              </a:tblPr>
              <a:tblGrid>
                <a:gridCol w="631658">
                  <a:extLst>
                    <a:ext uri="{9D8B030D-6E8A-4147-A177-3AD203B41FA5}">
                      <a16:colId xmlns:a16="http://schemas.microsoft.com/office/drawing/2014/main" val="25015065"/>
                    </a:ext>
                  </a:extLst>
                </a:gridCol>
                <a:gridCol w="6096000">
                  <a:extLst>
                    <a:ext uri="{9D8B030D-6E8A-4147-A177-3AD203B41FA5}">
                      <a16:colId xmlns:a16="http://schemas.microsoft.com/office/drawing/2014/main" val="3540822534"/>
                    </a:ext>
                  </a:extLst>
                </a:gridCol>
                <a:gridCol w="9448801">
                  <a:extLst>
                    <a:ext uri="{9D8B030D-6E8A-4147-A177-3AD203B41FA5}">
                      <a16:colId xmlns:a16="http://schemas.microsoft.com/office/drawing/2014/main" val="1787886853"/>
                    </a:ext>
                  </a:extLst>
                </a:gridCol>
              </a:tblGrid>
              <a:tr h="122338">
                <a:tc>
                  <a:txBody>
                    <a:bodyPr/>
                    <a:lstStyle/>
                    <a:p>
                      <a:r>
                        <a:rPr lang="id-ID" sz="2400" noProof="1">
                          <a:latin typeface="Muli Regular" panose="020B0604020202020204" charset="0"/>
                        </a:rPr>
                        <a:t>⚡</a:t>
                      </a:r>
                    </a:p>
                  </a:txBody>
                  <a:tcPr/>
                </a:tc>
                <a:tc>
                  <a:txBody>
                    <a:bodyPr/>
                    <a:lstStyle/>
                    <a:p>
                      <a:r>
                        <a:rPr lang="id-ID" sz="2400" noProof="1">
                          <a:latin typeface="Muli Regular" panose="020B0604020202020204" charset="0"/>
                        </a:rPr>
                        <a:t>Nama Komponen / Peralatan / </a:t>
                      </a:r>
                      <a:r>
                        <a:rPr lang="en-US" sz="2400" noProof="1">
                          <a:latin typeface="Muli Regular" panose="020B0604020202020204" charset="0"/>
                        </a:rPr>
                        <a:t>Lainnya</a:t>
                      </a:r>
                      <a:endParaRPr lang="id-ID" sz="2400" noProof="1">
                        <a:latin typeface="Muli Regular" panose="020B0604020202020204" charset="0"/>
                      </a:endParaRPr>
                    </a:p>
                  </a:txBody>
                  <a:tcPr/>
                </a:tc>
                <a:tc>
                  <a:txBody>
                    <a:bodyPr/>
                    <a:lstStyle/>
                    <a:p>
                      <a:r>
                        <a:rPr lang="id-ID" sz="2400" noProof="1">
                          <a:latin typeface="Muli Regular" panose="020B0604020202020204" charset="0"/>
                        </a:rPr>
                        <a:t>Keterangan</a:t>
                      </a:r>
                    </a:p>
                  </a:txBody>
                  <a:tcPr/>
                </a:tc>
                <a:extLst>
                  <a:ext uri="{0D108BD9-81ED-4DB2-BD59-A6C34878D82A}">
                    <a16:rowId xmlns:a16="http://schemas.microsoft.com/office/drawing/2014/main" val="483236151"/>
                  </a:ext>
                </a:extLst>
              </a:tr>
              <a:tr h="370840">
                <a:tc>
                  <a:txBody>
                    <a:bodyPr/>
                    <a:lstStyle/>
                    <a:p>
                      <a:r>
                        <a:rPr lang="id-ID" sz="2400" noProof="1">
                          <a:latin typeface="Muli Regular" panose="020B0604020202020204" charset="0"/>
                        </a:rPr>
                        <a:t>1.</a:t>
                      </a:r>
                    </a:p>
                  </a:txBody>
                  <a:tcPr/>
                </a:tc>
                <a:tc>
                  <a:txBody>
                    <a:bodyPr/>
                    <a:lstStyle/>
                    <a:p>
                      <a:r>
                        <a:rPr lang="en-US" sz="2400" noProof="1">
                          <a:latin typeface="Muli Regular" panose="020B0604020202020204" charset="0"/>
                        </a:rPr>
                        <a:t>Casing box warna hitam</a:t>
                      </a:r>
                      <a:endParaRPr lang="id-ID" sz="2400" noProof="1">
                        <a:latin typeface="Muli Regular" panose="020B0604020202020204" charset="0"/>
                      </a:endParaRPr>
                    </a:p>
                  </a:txBody>
                  <a:tcPr/>
                </a:tc>
                <a:tc>
                  <a:txBody>
                    <a:bodyPr/>
                    <a:lstStyle/>
                    <a:p>
                      <a:r>
                        <a:rPr lang="en-US" sz="2400" noProof="1">
                          <a:latin typeface="Muli Regular" panose="020B0604020202020204" charset="0"/>
                        </a:rPr>
                        <a:t>Media untuk menaruh komponen utama / Main-box</a:t>
                      </a:r>
                      <a:endParaRPr lang="id-ID" sz="2400" noProof="1">
                        <a:latin typeface="Muli Regular" panose="020B0604020202020204" charset="0"/>
                      </a:endParaRPr>
                    </a:p>
                  </a:txBody>
                  <a:tcPr/>
                </a:tc>
                <a:extLst>
                  <a:ext uri="{0D108BD9-81ED-4DB2-BD59-A6C34878D82A}">
                    <a16:rowId xmlns:a16="http://schemas.microsoft.com/office/drawing/2014/main" val="212124874"/>
                  </a:ext>
                </a:extLst>
              </a:tr>
              <a:tr h="370840">
                <a:tc>
                  <a:txBody>
                    <a:bodyPr/>
                    <a:lstStyle/>
                    <a:p>
                      <a:r>
                        <a:rPr lang="id-ID" sz="2400" noProof="1">
                          <a:latin typeface="Muli Regular" panose="020B0604020202020204" charset="0"/>
                        </a:rPr>
                        <a:t>2.</a:t>
                      </a:r>
                    </a:p>
                  </a:txBody>
                  <a:tcPr/>
                </a:tc>
                <a:tc>
                  <a:txBody>
                    <a:bodyPr/>
                    <a:lstStyle/>
                    <a:p>
                      <a:r>
                        <a:rPr lang="en-US" sz="2400" noProof="1">
                          <a:latin typeface="Muli Regular" panose="020B0604020202020204" charset="0"/>
                        </a:rPr>
                        <a:t>ESP32 + Expansion Board</a:t>
                      </a:r>
                      <a:endParaRPr lang="id-ID" sz="2400" noProof="1">
                        <a:latin typeface="Muli Regular" panose="020B0604020202020204" charset="0"/>
                      </a:endParaRPr>
                    </a:p>
                  </a:txBody>
                  <a:tcPr/>
                </a:tc>
                <a:tc>
                  <a:txBody>
                    <a:bodyPr/>
                    <a:lstStyle/>
                    <a:p>
                      <a:r>
                        <a:rPr lang="en-US" sz="2400" noProof="1">
                          <a:latin typeface="Muli Regular" panose="020B0604020202020204" charset="0"/>
                        </a:rPr>
                        <a:t>Papan mikrokontroler pengganti WEMOS D1 R1</a:t>
                      </a:r>
                      <a:endParaRPr lang="id-ID" sz="2400" noProof="1">
                        <a:latin typeface="Muli Regular" panose="020B0604020202020204" charset="0"/>
                      </a:endParaRPr>
                    </a:p>
                  </a:txBody>
                  <a:tcPr/>
                </a:tc>
                <a:extLst>
                  <a:ext uri="{0D108BD9-81ED-4DB2-BD59-A6C34878D82A}">
                    <a16:rowId xmlns:a16="http://schemas.microsoft.com/office/drawing/2014/main" val="1414051441"/>
                  </a:ext>
                </a:extLst>
              </a:tr>
              <a:tr h="370840">
                <a:tc>
                  <a:txBody>
                    <a:bodyPr/>
                    <a:lstStyle/>
                    <a:p>
                      <a:r>
                        <a:rPr lang="id-ID" sz="2400" noProof="1">
                          <a:latin typeface="Muli Regular" panose="020B0604020202020204" charset="0"/>
                        </a:rPr>
                        <a:t>3.</a:t>
                      </a:r>
                    </a:p>
                  </a:txBody>
                  <a:tcPr/>
                </a:tc>
                <a:tc>
                  <a:txBody>
                    <a:bodyPr/>
                    <a:lstStyle/>
                    <a:p>
                      <a:r>
                        <a:rPr lang="en-US" sz="2400" noProof="1">
                          <a:latin typeface="Muli Regular" panose="020B0604020202020204" charset="0"/>
                        </a:rPr>
                        <a:t>Relay 2 Channel</a:t>
                      </a:r>
                      <a:endParaRPr lang="id-ID" sz="2400" noProof="1">
                        <a:latin typeface="Muli Regular" panose="020B0604020202020204" charset="0"/>
                      </a:endParaRPr>
                    </a:p>
                  </a:txBody>
                  <a:tcPr/>
                </a:tc>
                <a:tc>
                  <a:txBody>
                    <a:bodyPr/>
                    <a:lstStyle/>
                    <a:p>
                      <a:r>
                        <a:rPr lang="en-US" sz="2400" noProof="1">
                          <a:latin typeface="Muli Regular" panose="020B0604020202020204" charset="0"/>
                        </a:rPr>
                        <a:t>Saklar elektromagnetik</a:t>
                      </a:r>
                      <a:endParaRPr lang="id-ID" sz="2400" noProof="1">
                        <a:latin typeface="Muli Regular" panose="020B0604020202020204" charset="0"/>
                      </a:endParaRPr>
                    </a:p>
                  </a:txBody>
                  <a:tcPr/>
                </a:tc>
                <a:extLst>
                  <a:ext uri="{0D108BD9-81ED-4DB2-BD59-A6C34878D82A}">
                    <a16:rowId xmlns:a16="http://schemas.microsoft.com/office/drawing/2014/main" val="1479469127"/>
                  </a:ext>
                </a:extLst>
              </a:tr>
              <a:tr h="370840">
                <a:tc>
                  <a:txBody>
                    <a:bodyPr/>
                    <a:lstStyle/>
                    <a:p>
                      <a:r>
                        <a:rPr lang="id-ID" sz="2400" noProof="1">
                          <a:latin typeface="Muli Regular" panose="020B0604020202020204" charset="0"/>
                        </a:rPr>
                        <a:t>4.</a:t>
                      </a:r>
                    </a:p>
                  </a:txBody>
                  <a:tcPr/>
                </a:tc>
                <a:tc>
                  <a:txBody>
                    <a:bodyPr/>
                    <a:lstStyle/>
                    <a:p>
                      <a:r>
                        <a:rPr lang="en-US" sz="2400" noProof="1">
                          <a:latin typeface="Muli Regular" panose="020B0604020202020204" charset="0"/>
                        </a:rPr>
                        <a:t>Breadboard / Projectboard</a:t>
                      </a:r>
                      <a:endParaRPr lang="id-ID" sz="2400" noProof="1">
                        <a:latin typeface="Muli Regular" panose="020B0604020202020204" charset="0"/>
                      </a:endParaRPr>
                    </a:p>
                  </a:txBody>
                  <a:tcPr/>
                </a:tc>
                <a:tc>
                  <a:txBody>
                    <a:bodyPr/>
                    <a:lstStyle/>
                    <a:p>
                      <a:r>
                        <a:rPr lang="en-US" sz="2400" noProof="1">
                          <a:latin typeface="Muli Regular" panose="020B0604020202020204" charset="0"/>
                        </a:rPr>
                        <a:t>Papan konduktor non-solder</a:t>
                      </a:r>
                      <a:endParaRPr lang="id-ID" sz="2400" noProof="1">
                        <a:latin typeface="Muli Regular" panose="020B0604020202020204" charset="0"/>
                      </a:endParaRPr>
                    </a:p>
                  </a:txBody>
                  <a:tcPr/>
                </a:tc>
                <a:extLst>
                  <a:ext uri="{0D108BD9-81ED-4DB2-BD59-A6C34878D82A}">
                    <a16:rowId xmlns:a16="http://schemas.microsoft.com/office/drawing/2014/main" val="3227123978"/>
                  </a:ext>
                </a:extLst>
              </a:tr>
              <a:tr h="370840">
                <a:tc>
                  <a:txBody>
                    <a:bodyPr/>
                    <a:lstStyle/>
                    <a:p>
                      <a:r>
                        <a:rPr lang="id-ID" sz="2400" noProof="1">
                          <a:latin typeface="Muli Regular" panose="020B0604020202020204" charset="0"/>
                        </a:rPr>
                        <a:t>5.</a:t>
                      </a:r>
                    </a:p>
                  </a:txBody>
                  <a:tcPr/>
                </a:tc>
                <a:tc>
                  <a:txBody>
                    <a:bodyPr/>
                    <a:lstStyle/>
                    <a:p>
                      <a:r>
                        <a:rPr lang="en-US" sz="2400" noProof="1">
                          <a:latin typeface="Muli Regular" panose="020B0604020202020204" charset="0"/>
                        </a:rPr>
                        <a:t>Resistor</a:t>
                      </a:r>
                      <a:endParaRPr lang="id-ID" sz="2400" noProof="1">
                        <a:latin typeface="Muli Regular" panose="020B0604020202020204" charset="0"/>
                      </a:endParaRPr>
                    </a:p>
                  </a:txBody>
                  <a:tcPr/>
                </a:tc>
                <a:tc>
                  <a:txBody>
                    <a:bodyPr/>
                    <a:lstStyle/>
                    <a:p>
                      <a:r>
                        <a:rPr lang="en-US" sz="2400" noProof="1">
                          <a:latin typeface="Muli Regular" panose="020B0604020202020204" charset="0"/>
                        </a:rPr>
                        <a:t>Penghambat arus listrik</a:t>
                      </a:r>
                      <a:endParaRPr lang="id-ID" sz="2400" noProof="1">
                        <a:latin typeface="Muli Regular" panose="020B0604020202020204" charset="0"/>
                      </a:endParaRPr>
                    </a:p>
                  </a:txBody>
                  <a:tcPr/>
                </a:tc>
                <a:extLst>
                  <a:ext uri="{0D108BD9-81ED-4DB2-BD59-A6C34878D82A}">
                    <a16:rowId xmlns:a16="http://schemas.microsoft.com/office/drawing/2014/main" val="113796583"/>
                  </a:ext>
                </a:extLst>
              </a:tr>
              <a:tr h="370840">
                <a:tc>
                  <a:txBody>
                    <a:bodyPr/>
                    <a:lstStyle/>
                    <a:p>
                      <a:r>
                        <a:rPr lang="id-ID" sz="2400" noProof="1">
                          <a:latin typeface="Muli Regular" panose="020B0604020202020204" charset="0"/>
                        </a:rPr>
                        <a:t>6.</a:t>
                      </a:r>
                    </a:p>
                  </a:txBody>
                  <a:tcPr/>
                </a:tc>
                <a:tc>
                  <a:txBody>
                    <a:bodyPr/>
                    <a:lstStyle/>
                    <a:p>
                      <a:r>
                        <a:rPr lang="id-ID" sz="2400" noProof="1">
                          <a:latin typeface="Muli Regular" panose="020B0604020202020204" charset="0"/>
                        </a:rPr>
                        <a:t>Jumper MM/MF/FF</a:t>
                      </a:r>
                    </a:p>
                  </a:txBody>
                  <a:tcPr/>
                </a:tc>
                <a:tc>
                  <a:txBody>
                    <a:bodyPr/>
                    <a:lstStyle/>
                    <a:p>
                      <a:r>
                        <a:rPr lang="en-US" sz="2400" noProof="1">
                          <a:latin typeface="Muli Regular" panose="020B0604020202020204" charset="0"/>
                        </a:rPr>
                        <a:t>Kabel penghubung</a:t>
                      </a:r>
                      <a:endParaRPr lang="id-ID" sz="2400" noProof="1">
                        <a:latin typeface="Muli Regular" panose="020B0604020202020204" charset="0"/>
                      </a:endParaRPr>
                    </a:p>
                  </a:txBody>
                  <a:tcPr/>
                </a:tc>
                <a:extLst>
                  <a:ext uri="{0D108BD9-81ED-4DB2-BD59-A6C34878D82A}">
                    <a16:rowId xmlns:a16="http://schemas.microsoft.com/office/drawing/2014/main" val="3344052256"/>
                  </a:ext>
                </a:extLst>
              </a:tr>
              <a:tr h="370840">
                <a:tc>
                  <a:txBody>
                    <a:bodyPr/>
                    <a:lstStyle/>
                    <a:p>
                      <a:r>
                        <a:rPr lang="id-ID" sz="2400" noProof="1">
                          <a:latin typeface="Muli Regular" panose="020B0604020202020204" charset="0"/>
                        </a:rPr>
                        <a:t>7.</a:t>
                      </a:r>
                    </a:p>
                  </a:txBody>
                  <a:tcPr/>
                </a:tc>
                <a:tc>
                  <a:txBody>
                    <a:bodyPr/>
                    <a:lstStyle/>
                    <a:p>
                      <a:r>
                        <a:rPr lang="en-US" sz="2400" noProof="1">
                          <a:latin typeface="Muli Regular" panose="020B0604020202020204" charset="0"/>
                        </a:rPr>
                        <a:t>Adaptor DC</a:t>
                      </a:r>
                      <a:endParaRPr lang="id-ID" sz="2400" noProof="1">
                        <a:latin typeface="Muli Regular" panose="020B0604020202020204" charset="0"/>
                      </a:endParaRPr>
                    </a:p>
                  </a:txBody>
                  <a:tcPr/>
                </a:tc>
                <a:tc>
                  <a:txBody>
                    <a:bodyPr/>
                    <a:lstStyle/>
                    <a:p>
                      <a:r>
                        <a:rPr lang="en-US" sz="2400" noProof="1">
                          <a:latin typeface="Muli Regular" panose="020B0604020202020204" charset="0"/>
                        </a:rPr>
                        <a:t>Catu daya untuk Main-box</a:t>
                      </a:r>
                      <a:endParaRPr lang="id-ID" sz="2400" noProof="1">
                        <a:latin typeface="Muli Regular" panose="020B0604020202020204" charset="0"/>
                      </a:endParaRPr>
                    </a:p>
                  </a:txBody>
                  <a:tcPr/>
                </a:tc>
                <a:extLst>
                  <a:ext uri="{0D108BD9-81ED-4DB2-BD59-A6C34878D82A}">
                    <a16:rowId xmlns:a16="http://schemas.microsoft.com/office/drawing/2014/main" val="882984880"/>
                  </a:ext>
                </a:extLst>
              </a:tr>
              <a:tr h="370840">
                <a:tc>
                  <a:txBody>
                    <a:bodyPr/>
                    <a:lstStyle/>
                    <a:p>
                      <a:r>
                        <a:rPr lang="en-US" sz="2400" noProof="1">
                          <a:latin typeface="Muli Regular" panose="020B0604020202020204" charset="0"/>
                        </a:rPr>
                        <a:t>8.</a:t>
                      </a:r>
                      <a:endParaRPr lang="id-ID" sz="2400" noProof="1">
                        <a:latin typeface="Muli Regular" panose="020B0604020202020204" charset="0"/>
                      </a:endParaRPr>
                    </a:p>
                  </a:txBody>
                  <a:tcPr/>
                </a:tc>
                <a:tc>
                  <a:txBody>
                    <a:bodyPr/>
                    <a:lstStyle/>
                    <a:p>
                      <a:r>
                        <a:rPr lang="en-US" sz="2400" noProof="1">
                          <a:latin typeface="Muli Regular" panose="020B0604020202020204" charset="0"/>
                        </a:rPr>
                        <a:t>LCD I2C</a:t>
                      </a:r>
                      <a:endParaRPr lang="id-ID" sz="2400" noProof="1">
                        <a:latin typeface="Muli Regular" panose="020B0604020202020204" charset="0"/>
                      </a:endParaRPr>
                    </a:p>
                  </a:txBody>
                  <a:tcPr/>
                </a:tc>
                <a:tc>
                  <a:txBody>
                    <a:bodyPr/>
                    <a:lstStyle/>
                    <a:p>
                      <a:r>
                        <a:rPr lang="en-US" sz="2400" noProof="1">
                          <a:latin typeface="Muli Regular" panose="020B0604020202020204" charset="0"/>
                        </a:rPr>
                        <a:t>Layar untuk menampilkan output</a:t>
                      </a:r>
                      <a:endParaRPr lang="id-ID" sz="2400" noProof="1">
                        <a:latin typeface="Muli Regular" panose="020B0604020202020204" charset="0"/>
                      </a:endParaRPr>
                    </a:p>
                  </a:txBody>
                  <a:tcPr/>
                </a:tc>
                <a:extLst>
                  <a:ext uri="{0D108BD9-81ED-4DB2-BD59-A6C34878D82A}">
                    <a16:rowId xmlns:a16="http://schemas.microsoft.com/office/drawing/2014/main" val="1407942328"/>
                  </a:ext>
                </a:extLst>
              </a:tr>
              <a:tr h="370840">
                <a:tc>
                  <a:txBody>
                    <a:bodyPr/>
                    <a:lstStyle/>
                    <a:p>
                      <a:r>
                        <a:rPr lang="en-US" sz="2400" noProof="1">
                          <a:latin typeface="Muli Regular" panose="020B0604020202020204" charset="0"/>
                        </a:rPr>
                        <a:t>9.</a:t>
                      </a:r>
                      <a:endParaRPr lang="id-ID" sz="2400" noProof="1">
                        <a:latin typeface="Muli Regular" panose="020B0604020202020204" charset="0"/>
                      </a:endParaRPr>
                    </a:p>
                  </a:txBody>
                  <a:tcPr/>
                </a:tc>
                <a:tc>
                  <a:txBody>
                    <a:bodyPr/>
                    <a:lstStyle/>
                    <a:p>
                      <a:r>
                        <a:rPr lang="en-US" sz="2400" noProof="1">
                          <a:latin typeface="Muli Regular" panose="020B0604020202020204" charset="0"/>
                        </a:rPr>
                        <a:t>Pompa Celup DC</a:t>
                      </a:r>
                      <a:endParaRPr lang="id-ID" sz="2400" noProof="1">
                        <a:latin typeface="Muli Regular" panose="020B0604020202020204" charset="0"/>
                      </a:endParaRPr>
                    </a:p>
                  </a:txBody>
                  <a:tcPr/>
                </a:tc>
                <a:tc>
                  <a:txBody>
                    <a:bodyPr/>
                    <a:lstStyle/>
                    <a:p>
                      <a:r>
                        <a:rPr lang="en-US" sz="2400" noProof="1">
                          <a:latin typeface="Muli Regular" panose="020B0604020202020204" charset="0"/>
                        </a:rPr>
                        <a:t>Penyedot / penghisap air</a:t>
                      </a:r>
                      <a:endParaRPr lang="id-ID" sz="2400" noProof="1">
                        <a:latin typeface="Muli Regular" panose="020B0604020202020204" charset="0"/>
                      </a:endParaRPr>
                    </a:p>
                  </a:txBody>
                  <a:tcPr/>
                </a:tc>
                <a:extLst>
                  <a:ext uri="{0D108BD9-81ED-4DB2-BD59-A6C34878D82A}">
                    <a16:rowId xmlns:a16="http://schemas.microsoft.com/office/drawing/2014/main" val="4270186312"/>
                  </a:ext>
                </a:extLst>
              </a:tr>
              <a:tr h="370840">
                <a:tc>
                  <a:txBody>
                    <a:bodyPr/>
                    <a:lstStyle/>
                    <a:p>
                      <a:r>
                        <a:rPr lang="en-US" sz="2400" noProof="1">
                          <a:latin typeface="Muli Regular" panose="020B0604020202020204" charset="0"/>
                        </a:rPr>
                        <a:t>10.</a:t>
                      </a:r>
                      <a:endParaRPr lang="id-ID" sz="2400" noProof="1">
                        <a:latin typeface="Muli Regular" panose="020B0604020202020204" charset="0"/>
                      </a:endParaRPr>
                    </a:p>
                  </a:txBody>
                  <a:tcPr/>
                </a:tc>
                <a:tc>
                  <a:txBody>
                    <a:bodyPr/>
                    <a:lstStyle/>
                    <a:p>
                      <a:r>
                        <a:rPr lang="en-US" sz="2400" noProof="1">
                          <a:latin typeface="Muli Regular" panose="020B0604020202020204" charset="0"/>
                        </a:rPr>
                        <a:t>DHT22 (Air Temperature &amp; Humidity)</a:t>
                      </a:r>
                      <a:endParaRPr lang="id-ID" sz="2400" noProof="1">
                        <a:latin typeface="Muli Regular" panose="020B0604020202020204" charset="0"/>
                      </a:endParaRPr>
                    </a:p>
                  </a:txBody>
                  <a:tcPr/>
                </a:tc>
                <a:tc>
                  <a:txBody>
                    <a:bodyPr/>
                    <a:lstStyle/>
                    <a:p>
                      <a:r>
                        <a:rPr lang="en-US" sz="2400" noProof="1">
                          <a:latin typeface="Muli Regular" panose="020B0604020202020204" charset="0"/>
                        </a:rPr>
                        <a:t>Sensor suhu dan kelembapan udara</a:t>
                      </a:r>
                      <a:endParaRPr lang="id-ID" sz="2400" noProof="1">
                        <a:latin typeface="Muli Regular" panose="020B0604020202020204" charset="0"/>
                      </a:endParaRPr>
                    </a:p>
                  </a:txBody>
                  <a:tcPr/>
                </a:tc>
                <a:extLst>
                  <a:ext uri="{0D108BD9-81ED-4DB2-BD59-A6C34878D82A}">
                    <a16:rowId xmlns:a16="http://schemas.microsoft.com/office/drawing/2014/main" val="3767291937"/>
                  </a:ext>
                </a:extLst>
              </a:tr>
              <a:tr h="370840">
                <a:tc>
                  <a:txBody>
                    <a:bodyPr/>
                    <a:lstStyle/>
                    <a:p>
                      <a:r>
                        <a:rPr lang="en-US" sz="2400" noProof="1">
                          <a:latin typeface="Muli Regular" panose="020B0604020202020204" charset="0"/>
                        </a:rPr>
                        <a:t>11.</a:t>
                      </a:r>
                      <a:endParaRPr lang="id-ID" sz="2400" noProof="1">
                        <a:latin typeface="Muli Regular" panose="020B0604020202020204" charset="0"/>
                      </a:endParaRPr>
                    </a:p>
                  </a:txBody>
                  <a:tcPr/>
                </a:tc>
                <a:tc>
                  <a:txBody>
                    <a:bodyPr/>
                    <a:lstStyle/>
                    <a:p>
                      <a:r>
                        <a:rPr lang="en-US" sz="2400" noProof="1">
                          <a:latin typeface="Muli Regular" panose="020B0604020202020204" charset="0"/>
                        </a:rPr>
                        <a:t>LDR (Light Dependent Resistor)</a:t>
                      </a:r>
                      <a:endParaRPr lang="id-ID" sz="2400" noProof="1">
                        <a:latin typeface="Muli Regular" panose="020B0604020202020204" charset="0"/>
                      </a:endParaRPr>
                    </a:p>
                  </a:txBody>
                  <a:tcPr/>
                </a:tc>
                <a:tc>
                  <a:txBody>
                    <a:bodyPr/>
                    <a:lstStyle/>
                    <a:p>
                      <a:r>
                        <a:rPr lang="en-US" sz="2400" noProof="1">
                          <a:latin typeface="Muli Regular" panose="020B0604020202020204" charset="0"/>
                        </a:rPr>
                        <a:t>Sensor intensitas cahaya</a:t>
                      </a:r>
                      <a:endParaRPr lang="id-ID" sz="2400" noProof="1">
                        <a:latin typeface="Muli Regular" panose="020B0604020202020204" charset="0"/>
                      </a:endParaRPr>
                    </a:p>
                  </a:txBody>
                  <a:tcPr/>
                </a:tc>
                <a:extLst>
                  <a:ext uri="{0D108BD9-81ED-4DB2-BD59-A6C34878D82A}">
                    <a16:rowId xmlns:a16="http://schemas.microsoft.com/office/drawing/2014/main" val="4161100044"/>
                  </a:ext>
                </a:extLst>
              </a:tr>
              <a:tr h="370840">
                <a:tc>
                  <a:txBody>
                    <a:bodyPr/>
                    <a:lstStyle/>
                    <a:p>
                      <a:r>
                        <a:rPr lang="en-US" sz="2400" noProof="1">
                          <a:latin typeface="Muli Regular" panose="020B0604020202020204" charset="0"/>
                        </a:rPr>
                        <a:t>12.</a:t>
                      </a:r>
                      <a:endParaRPr lang="id-ID" sz="2400" noProof="1">
                        <a:latin typeface="Muli Regular" panose="020B0604020202020204" charset="0"/>
                      </a:endParaRPr>
                    </a:p>
                  </a:txBody>
                  <a:tcPr/>
                </a:tc>
                <a:tc>
                  <a:txBody>
                    <a:bodyPr/>
                    <a:lstStyle/>
                    <a:p>
                      <a:r>
                        <a:rPr lang="en-US" sz="2400" noProof="1">
                          <a:latin typeface="Muli Regular" panose="020B0604020202020204" charset="0"/>
                        </a:rPr>
                        <a:t>FC-28 (Resistive Soil Moisture)</a:t>
                      </a:r>
                      <a:endParaRPr lang="id-ID" sz="2400" noProof="1">
                        <a:latin typeface="Muli Regular" panose="020B0604020202020204" charset="0"/>
                      </a:endParaRPr>
                    </a:p>
                  </a:txBody>
                  <a:tcPr/>
                </a:tc>
                <a:tc>
                  <a:txBody>
                    <a:bodyPr/>
                    <a:lstStyle/>
                    <a:p>
                      <a:r>
                        <a:rPr lang="en-US" sz="2400" noProof="1">
                          <a:latin typeface="Muli Regular" panose="020B0604020202020204" charset="0"/>
                        </a:rPr>
                        <a:t>Sensor kelembapan tanah</a:t>
                      </a:r>
                      <a:endParaRPr lang="id-ID" sz="2400" noProof="1">
                        <a:latin typeface="Muli Regular" panose="020B0604020202020204" charset="0"/>
                      </a:endParaRPr>
                    </a:p>
                  </a:txBody>
                  <a:tcPr/>
                </a:tc>
                <a:extLst>
                  <a:ext uri="{0D108BD9-81ED-4DB2-BD59-A6C34878D82A}">
                    <a16:rowId xmlns:a16="http://schemas.microsoft.com/office/drawing/2014/main" val="2911023563"/>
                  </a:ext>
                </a:extLst>
              </a:tr>
              <a:tr h="370840">
                <a:tc>
                  <a:txBody>
                    <a:bodyPr/>
                    <a:lstStyle/>
                    <a:p>
                      <a:r>
                        <a:rPr lang="en-US" sz="2400" noProof="1">
                          <a:latin typeface="Muli Regular" panose="020B0604020202020204" charset="0"/>
                        </a:rPr>
                        <a:t>13.</a:t>
                      </a:r>
                      <a:endParaRPr lang="id-ID" sz="2400" noProof="1">
                        <a:latin typeface="Muli Regular"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noProof="1">
                          <a:latin typeface="Muli Regular" panose="020B0604020202020204" charset="0"/>
                        </a:rPr>
                        <a:t>Meja / Gelas / Baskom / Lain-lain</a:t>
                      </a:r>
                      <a:endParaRPr lang="id-ID" sz="2400" noProof="1">
                        <a:latin typeface="Muli Regular" panose="020B0604020202020204" charset="0"/>
                      </a:endParaRPr>
                    </a:p>
                  </a:txBody>
                  <a:tcPr/>
                </a:tc>
                <a:tc>
                  <a:txBody>
                    <a:bodyPr/>
                    <a:lstStyle/>
                    <a:p>
                      <a:r>
                        <a:rPr lang="en-US" sz="2400" noProof="1">
                          <a:latin typeface="Muli Regular" panose="020B0604020202020204" charset="0"/>
                        </a:rPr>
                        <a:t>Media pendukung proyek</a:t>
                      </a:r>
                      <a:endParaRPr lang="id-ID" sz="2400" noProof="1">
                        <a:latin typeface="Muli Regular" panose="020B0604020202020204" charset="0"/>
                      </a:endParaRPr>
                    </a:p>
                  </a:txBody>
                  <a:tcPr/>
                </a:tc>
                <a:extLst>
                  <a:ext uri="{0D108BD9-81ED-4DB2-BD59-A6C34878D82A}">
                    <a16:rowId xmlns:a16="http://schemas.microsoft.com/office/drawing/2014/main" val="7158061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a:solidFill>
                  <a:srgbClr val="24547C"/>
                </a:solidFill>
                <a:latin typeface="Roboto Bold"/>
              </a:rPr>
              <a:t>Class</a:t>
            </a:r>
            <a:endParaRPr lang="id-ID" sz="2660" dirty="0">
              <a:solidFill>
                <a:srgbClr val="24547C"/>
              </a:solidFill>
              <a:latin typeface="Roboto Bold"/>
            </a:endParaRP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dirty="0"/>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a:solidFill>
                  <a:srgbClr val="24547C"/>
                </a:solidFill>
                <a:latin typeface="Roboto Bold"/>
              </a:rPr>
              <a:t>M</a:t>
            </a:r>
            <a:r>
              <a:rPr lang="id-ID" sz="2660" u="none">
                <a:solidFill>
                  <a:srgbClr val="24547C"/>
                </a:solidFill>
                <a:latin typeface="Roboto Bold"/>
              </a:rPr>
              <a:t>aster</a:t>
            </a:r>
            <a:endParaRPr lang="id-ID" sz="2660" u="none" dirty="0">
              <a:solidFill>
                <a:srgbClr val="24547C"/>
              </a:solidFill>
              <a:latin typeface="Roboto Bold"/>
            </a:endParaRP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a:solidFill>
                  <a:srgbClr val="24547C"/>
                </a:solidFill>
                <a:latin typeface="Roboto Bold"/>
              </a:rPr>
              <a:t>Internet of Things</a:t>
            </a:r>
            <a:endParaRPr lang="id-ID" sz="1479" dirty="0">
              <a:solidFill>
                <a:srgbClr val="24547C"/>
              </a:solidFill>
              <a:latin typeface="Roboto Bold"/>
            </a:endParaRPr>
          </a:p>
        </p:txBody>
      </p:sp>
      <p:sp>
        <p:nvSpPr>
          <p:cNvPr id="10" name="TextBox 10"/>
          <p:cNvSpPr txBox="1"/>
          <p:nvPr/>
        </p:nvSpPr>
        <p:spPr>
          <a:xfrm>
            <a:off x="1028700" y="1500961"/>
            <a:ext cx="12840906" cy="886615"/>
          </a:xfrm>
          <a:prstGeom prst="rect">
            <a:avLst/>
          </a:prstGeom>
        </p:spPr>
        <p:txBody>
          <a:bodyPr lIns="0" tIns="0" rIns="0" bIns="0" rtlCol="0" anchor="t">
            <a:spAutoFit/>
          </a:bodyPr>
          <a:lstStyle/>
          <a:p>
            <a:pPr>
              <a:lnSpc>
                <a:spcPts val="7306"/>
              </a:lnSpc>
              <a:spcBef>
                <a:spcPct val="0"/>
              </a:spcBef>
            </a:pPr>
            <a:r>
              <a:rPr lang="id-ID" sz="5218" dirty="0">
                <a:solidFill>
                  <a:srgbClr val="24547C"/>
                </a:solidFill>
                <a:latin typeface="Muli Black Bold"/>
              </a:rPr>
              <a:t>Skema Rangkaian</a:t>
            </a:r>
          </a:p>
        </p:txBody>
      </p:sp>
      <p:sp>
        <p:nvSpPr>
          <p:cNvPr id="11" name="TextBox 11">
            <a:extLst>
              <a:ext uri="{FF2B5EF4-FFF2-40B4-BE49-F238E27FC236}">
                <a16:creationId xmlns:a16="http://schemas.microsoft.com/office/drawing/2014/main" id="{31EF3AF2-25B8-1E43-B021-692F1E2A0711}"/>
              </a:ext>
            </a:extLst>
          </p:cNvPr>
          <p:cNvSpPr txBox="1"/>
          <p:nvPr/>
        </p:nvSpPr>
        <p:spPr>
          <a:xfrm>
            <a:off x="9762005" y="2781300"/>
            <a:ext cx="8215202" cy="6584944"/>
          </a:xfrm>
          <a:prstGeom prst="rect">
            <a:avLst/>
          </a:prstGeom>
        </p:spPr>
        <p:txBody>
          <a:bodyPr wrap="square" lIns="0" tIns="0" rIns="0" bIns="0" rtlCol="0" anchor="t">
            <a:spAutoFit/>
          </a:bodyPr>
          <a:lstStyle/>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Mikrokontroler yang dipakai dalam proyek ini cukup populer di pasaran yaitu ESP32.</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Dalam proyek ini, ESP32 disambungkan ke tiga Sensor yaitu meliputi DHT22, LDR, dan FC-28. </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Selain itu, ESP32 juga dikoneksikan ke tiga Aktuator yaitu meliputi Relay, Pompa 1, dan Pompa 2.</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LCD selanjutnya juga dihubungkan ke ESP32 sebagai display dari sensor.</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Adaptor yang disambungkan ke ESP32 berfungsi sebagai sumber daya utama bagi pengoperasian sistem, baik controlling maupun monitoring.</a:t>
            </a:r>
          </a:p>
        </p:txBody>
      </p:sp>
      <p:grpSp>
        <p:nvGrpSpPr>
          <p:cNvPr id="12" name="Group 11">
            <a:extLst>
              <a:ext uri="{FF2B5EF4-FFF2-40B4-BE49-F238E27FC236}">
                <a16:creationId xmlns:a16="http://schemas.microsoft.com/office/drawing/2014/main" id="{241D3EA8-0740-46F3-BCE3-B97E800C8FB8}"/>
              </a:ext>
            </a:extLst>
          </p:cNvPr>
          <p:cNvGrpSpPr/>
          <p:nvPr/>
        </p:nvGrpSpPr>
        <p:grpSpPr>
          <a:xfrm>
            <a:off x="353787" y="2781300"/>
            <a:ext cx="9168951" cy="6667358"/>
            <a:chOff x="448123" y="2731511"/>
            <a:chExt cx="9168951" cy="6667358"/>
          </a:xfrm>
        </p:grpSpPr>
        <p:sp>
          <p:nvSpPr>
            <p:cNvPr id="16" name="TextBox 10">
              <a:extLst>
                <a:ext uri="{FF2B5EF4-FFF2-40B4-BE49-F238E27FC236}">
                  <a16:creationId xmlns:a16="http://schemas.microsoft.com/office/drawing/2014/main" id="{95508B5C-6341-D18A-C74C-95B00011A690}"/>
                </a:ext>
              </a:extLst>
            </p:cNvPr>
            <p:cNvSpPr txBox="1"/>
            <p:nvPr/>
          </p:nvSpPr>
          <p:spPr>
            <a:xfrm>
              <a:off x="1546334" y="8967982"/>
              <a:ext cx="6972528"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2</a:t>
              </a:r>
              <a:r>
                <a:rPr lang="id-ID" sz="2800" b="1" noProof="1">
                  <a:solidFill>
                    <a:srgbClr val="24547C"/>
                  </a:solidFill>
                  <a:latin typeface="Muli Black Bold"/>
                </a:rPr>
                <a:t>. </a:t>
              </a:r>
              <a:r>
                <a:rPr lang="en-US" sz="2800" b="1" noProof="1">
                  <a:solidFill>
                    <a:srgbClr val="24547C"/>
                  </a:solidFill>
                  <a:latin typeface="Muli Black Bold"/>
                </a:rPr>
                <a:t>Skema Rangkaian</a:t>
              </a:r>
              <a:endParaRPr lang="id-ID" sz="2800" b="1" noProof="1">
                <a:solidFill>
                  <a:srgbClr val="24547C"/>
                </a:solidFill>
                <a:latin typeface="Muli Black Bold"/>
              </a:endParaRPr>
            </a:p>
          </p:txBody>
        </p:sp>
        <p:pic>
          <p:nvPicPr>
            <p:cNvPr id="13" name="Picture 12">
              <a:extLst>
                <a:ext uri="{FF2B5EF4-FFF2-40B4-BE49-F238E27FC236}">
                  <a16:creationId xmlns:a16="http://schemas.microsoft.com/office/drawing/2014/main" id="{A8B18272-3102-2AC8-A4B4-48818DC185A4}"/>
                </a:ext>
              </a:extLst>
            </p:cNvPr>
            <p:cNvPicPr>
              <a:picLocks noChangeAspect="1"/>
            </p:cNvPicPr>
            <p:nvPr/>
          </p:nvPicPr>
          <p:blipFill>
            <a:blip r:embed="rId5"/>
            <a:stretch>
              <a:fillRect/>
            </a:stretch>
          </p:blipFill>
          <p:spPr>
            <a:xfrm>
              <a:off x="448123" y="2731511"/>
              <a:ext cx="9168951" cy="6018503"/>
            </a:xfrm>
            <a:prstGeom prst="rect">
              <a:avLst/>
            </a:prstGeom>
          </p:spPr>
        </p:pic>
      </p:grpSp>
    </p:spTree>
    <p:extLst>
      <p:ext uri="{BB962C8B-B14F-4D97-AF65-F5344CB8AC3E}">
        <p14:creationId xmlns:p14="http://schemas.microsoft.com/office/powerpoint/2010/main" val="182474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a:solidFill>
                  <a:srgbClr val="24547C"/>
                </a:solidFill>
                <a:latin typeface="Roboto Bold"/>
              </a:rPr>
              <a:t>Class</a:t>
            </a:r>
            <a:endParaRPr lang="id-ID" sz="2660" dirty="0">
              <a:solidFill>
                <a:srgbClr val="24547C"/>
              </a:solidFill>
              <a:latin typeface="Roboto Bold"/>
            </a:endParaRP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dirty="0"/>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a:solidFill>
                  <a:srgbClr val="24547C"/>
                </a:solidFill>
                <a:latin typeface="Roboto Bold"/>
              </a:rPr>
              <a:t>M</a:t>
            </a:r>
            <a:r>
              <a:rPr lang="id-ID" sz="2660" u="none">
                <a:solidFill>
                  <a:srgbClr val="24547C"/>
                </a:solidFill>
                <a:latin typeface="Roboto Bold"/>
              </a:rPr>
              <a:t>aster</a:t>
            </a:r>
            <a:endParaRPr lang="id-ID" sz="2660" u="none" dirty="0">
              <a:solidFill>
                <a:srgbClr val="24547C"/>
              </a:solidFill>
              <a:latin typeface="Roboto Bold"/>
            </a:endParaRP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a:solidFill>
                  <a:srgbClr val="24547C"/>
                </a:solidFill>
                <a:latin typeface="Roboto Bold"/>
              </a:rPr>
              <a:t>Internet of Things</a:t>
            </a:r>
            <a:endParaRPr lang="id-ID" sz="1479" dirty="0">
              <a:solidFill>
                <a:srgbClr val="24547C"/>
              </a:solidFill>
              <a:latin typeface="Roboto Bold"/>
            </a:endParaRPr>
          </a:p>
        </p:txBody>
      </p:sp>
      <p:sp>
        <p:nvSpPr>
          <p:cNvPr id="10" name="TextBox 10"/>
          <p:cNvSpPr txBox="1"/>
          <p:nvPr/>
        </p:nvSpPr>
        <p:spPr>
          <a:xfrm>
            <a:off x="1028700" y="1500961"/>
            <a:ext cx="12840906" cy="886615"/>
          </a:xfrm>
          <a:prstGeom prst="rect">
            <a:avLst/>
          </a:prstGeom>
        </p:spPr>
        <p:txBody>
          <a:bodyPr lIns="0" tIns="0" rIns="0" bIns="0" rtlCol="0" anchor="t">
            <a:spAutoFit/>
          </a:bodyPr>
          <a:lstStyle/>
          <a:p>
            <a:pPr>
              <a:lnSpc>
                <a:spcPts val="7306"/>
              </a:lnSpc>
              <a:spcBef>
                <a:spcPct val="0"/>
              </a:spcBef>
            </a:pPr>
            <a:r>
              <a:rPr lang="id-ID" sz="5218" noProof="1">
                <a:solidFill>
                  <a:srgbClr val="24547C"/>
                </a:solidFill>
                <a:latin typeface="Muli Black Bold"/>
              </a:rPr>
              <a:t>Rancangan Pro</a:t>
            </a:r>
            <a:r>
              <a:rPr lang="en-US" sz="5218" noProof="1">
                <a:solidFill>
                  <a:srgbClr val="24547C"/>
                </a:solidFill>
                <a:latin typeface="Muli Black Bold"/>
              </a:rPr>
              <a:t>totipe</a:t>
            </a:r>
            <a:endParaRPr lang="id-ID" sz="5218" noProof="1">
              <a:solidFill>
                <a:srgbClr val="24547C"/>
              </a:solidFill>
              <a:latin typeface="Muli Black Bold"/>
            </a:endParaRPr>
          </a:p>
        </p:txBody>
      </p:sp>
      <p:grpSp>
        <p:nvGrpSpPr>
          <p:cNvPr id="20" name="Group 19">
            <a:extLst>
              <a:ext uri="{FF2B5EF4-FFF2-40B4-BE49-F238E27FC236}">
                <a16:creationId xmlns:a16="http://schemas.microsoft.com/office/drawing/2014/main" id="{E214C9CB-5C7D-C50E-6759-7913E25D4F3A}"/>
              </a:ext>
            </a:extLst>
          </p:cNvPr>
          <p:cNvGrpSpPr/>
          <p:nvPr/>
        </p:nvGrpSpPr>
        <p:grpSpPr>
          <a:xfrm>
            <a:off x="448122" y="2732919"/>
            <a:ext cx="7353300" cy="6753550"/>
            <a:chOff x="1028701" y="2732919"/>
            <a:chExt cx="7353300" cy="6753550"/>
          </a:xfrm>
        </p:grpSpPr>
        <p:sp>
          <p:nvSpPr>
            <p:cNvPr id="16" name="TextBox 10">
              <a:extLst>
                <a:ext uri="{FF2B5EF4-FFF2-40B4-BE49-F238E27FC236}">
                  <a16:creationId xmlns:a16="http://schemas.microsoft.com/office/drawing/2014/main" id="{95508B5C-6341-D18A-C74C-95B00011A690}"/>
                </a:ext>
              </a:extLst>
            </p:cNvPr>
            <p:cNvSpPr txBox="1"/>
            <p:nvPr/>
          </p:nvSpPr>
          <p:spPr>
            <a:xfrm>
              <a:off x="1913851" y="9055582"/>
              <a:ext cx="5903147"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3</a:t>
              </a:r>
              <a:r>
                <a:rPr lang="id-ID" sz="2800" b="1" noProof="1">
                  <a:solidFill>
                    <a:srgbClr val="24547C"/>
                  </a:solidFill>
                  <a:latin typeface="Muli Black Bold"/>
                </a:rPr>
                <a:t>. Desain Prototipe</a:t>
              </a:r>
            </a:p>
          </p:txBody>
        </p:sp>
        <p:pic>
          <p:nvPicPr>
            <p:cNvPr id="19" name="Picture 18">
              <a:extLst>
                <a:ext uri="{FF2B5EF4-FFF2-40B4-BE49-F238E27FC236}">
                  <a16:creationId xmlns:a16="http://schemas.microsoft.com/office/drawing/2014/main" id="{F82DD6CD-8A6A-2846-B83D-959A333941F2}"/>
                </a:ext>
              </a:extLst>
            </p:cNvPr>
            <p:cNvPicPr>
              <a:picLocks noChangeAspect="1"/>
            </p:cNvPicPr>
            <p:nvPr/>
          </p:nvPicPr>
          <p:blipFill rotWithShape="1">
            <a:blip r:embed="rId5">
              <a:extLst>
                <a:ext uri="{28A0092B-C50C-407E-A947-70E740481C1C}">
                  <a14:useLocalDpi xmlns:a14="http://schemas.microsoft.com/office/drawing/2010/main" val="0"/>
                </a:ext>
              </a:extLst>
            </a:blip>
            <a:srcRect l="10645" t="6250" r="4092" b="7500"/>
            <a:stretch/>
          </p:blipFill>
          <p:spPr>
            <a:xfrm>
              <a:off x="1028701" y="2732919"/>
              <a:ext cx="7353300" cy="5977319"/>
            </a:xfrm>
            <a:prstGeom prst="rect">
              <a:avLst/>
            </a:prstGeom>
          </p:spPr>
        </p:pic>
      </p:grpSp>
      <p:grpSp>
        <p:nvGrpSpPr>
          <p:cNvPr id="26" name="Group 25">
            <a:extLst>
              <a:ext uri="{FF2B5EF4-FFF2-40B4-BE49-F238E27FC236}">
                <a16:creationId xmlns:a16="http://schemas.microsoft.com/office/drawing/2014/main" id="{1F6F0F9F-21C5-5FE9-3617-144D0B78279C}"/>
              </a:ext>
            </a:extLst>
          </p:cNvPr>
          <p:cNvGrpSpPr/>
          <p:nvPr/>
        </p:nvGrpSpPr>
        <p:grpSpPr>
          <a:xfrm>
            <a:off x="9075937" y="2732918"/>
            <a:ext cx="8695878" cy="6753550"/>
            <a:chOff x="9075937" y="2732918"/>
            <a:chExt cx="8695878" cy="6753550"/>
          </a:xfrm>
        </p:grpSpPr>
        <p:sp>
          <p:nvSpPr>
            <p:cNvPr id="23" name="TextBox 10">
              <a:extLst>
                <a:ext uri="{FF2B5EF4-FFF2-40B4-BE49-F238E27FC236}">
                  <a16:creationId xmlns:a16="http://schemas.microsoft.com/office/drawing/2014/main" id="{43C4EB32-91C3-7318-54F0-B0ED60239F65}"/>
                </a:ext>
              </a:extLst>
            </p:cNvPr>
            <p:cNvSpPr txBox="1"/>
            <p:nvPr/>
          </p:nvSpPr>
          <p:spPr>
            <a:xfrm>
              <a:off x="10472302" y="9055581"/>
              <a:ext cx="5903147"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4</a:t>
              </a:r>
              <a:r>
                <a:rPr lang="id-ID" sz="2800" b="1" noProof="1">
                  <a:solidFill>
                    <a:srgbClr val="24547C"/>
                  </a:solidFill>
                  <a:latin typeface="Muli Black Bold"/>
                </a:rPr>
                <a:t>. </a:t>
              </a:r>
              <a:r>
                <a:rPr lang="en-US" sz="2800" b="1" noProof="1">
                  <a:solidFill>
                    <a:srgbClr val="24547C"/>
                  </a:solidFill>
                  <a:latin typeface="Muli Black Bold"/>
                </a:rPr>
                <a:t>Wiring Device</a:t>
              </a:r>
              <a:endParaRPr lang="id-ID" sz="2800" b="1" noProof="1">
                <a:solidFill>
                  <a:srgbClr val="24547C"/>
                </a:solidFill>
                <a:latin typeface="Muli Black Bold"/>
              </a:endParaRPr>
            </a:p>
          </p:txBody>
        </p:sp>
        <p:pic>
          <p:nvPicPr>
            <p:cNvPr id="25" name="Picture 24">
              <a:extLst>
                <a:ext uri="{FF2B5EF4-FFF2-40B4-BE49-F238E27FC236}">
                  <a16:creationId xmlns:a16="http://schemas.microsoft.com/office/drawing/2014/main" id="{367ACBCA-ED4E-2004-6A50-1205C8DF958F}"/>
                </a:ext>
              </a:extLst>
            </p:cNvPr>
            <p:cNvPicPr>
              <a:picLocks noChangeAspect="1"/>
            </p:cNvPicPr>
            <p:nvPr/>
          </p:nvPicPr>
          <p:blipFill rotWithShape="1">
            <a:blip r:embed="rId6"/>
            <a:srcRect l="28392" t="22432"/>
            <a:stretch/>
          </p:blipFill>
          <p:spPr>
            <a:xfrm>
              <a:off x="9075937" y="2732918"/>
              <a:ext cx="8695878" cy="5977319"/>
            </a:xfrm>
            <a:prstGeom prst="rect">
              <a:avLst/>
            </a:prstGeom>
          </p:spPr>
        </p:pic>
      </p:grpSp>
    </p:spTree>
    <p:extLst>
      <p:ext uri="{BB962C8B-B14F-4D97-AF65-F5344CB8AC3E}">
        <p14:creationId xmlns:p14="http://schemas.microsoft.com/office/powerpoint/2010/main" val="172216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68029"/>
          </a:xfrm>
          <a:prstGeom prst="rect">
            <a:avLst/>
          </a:prstGeom>
        </p:spPr>
        <p:txBody>
          <a:bodyPr lIns="0" tIns="0" rIns="0" bIns="0" rtlCol="0" anchor="t">
            <a:spAutoFit/>
          </a:bodyPr>
          <a:lstStyle/>
          <a:p>
            <a:pPr>
              <a:lnSpc>
                <a:spcPts val="3724"/>
              </a:lnSpc>
              <a:spcBef>
                <a:spcPct val="0"/>
              </a:spcBef>
            </a:pPr>
            <a:r>
              <a:rPr lang="en-US" sz="2660">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68029"/>
          </a:xfrm>
          <a:prstGeom prst="rect">
            <a:avLst/>
          </a:prstGeom>
        </p:spPr>
        <p:txBody>
          <a:bodyPr lIns="0" tIns="0" rIns="0" bIns="0" rtlCol="0" anchor="t">
            <a:spAutoFit/>
          </a:bodyPr>
          <a:lstStyle/>
          <a:p>
            <a:pPr marL="0" lvl="0" indent="0">
              <a:lnSpc>
                <a:spcPts val="3724"/>
              </a:lnSpc>
              <a:spcBef>
                <a:spcPct val="0"/>
              </a:spcBef>
            </a:pPr>
            <a:r>
              <a:rPr lang="en-US" sz="2660">
                <a:solidFill>
                  <a:srgbClr val="24547C"/>
                </a:solidFill>
                <a:latin typeface="Roboto Bold"/>
              </a:rPr>
              <a:t>M</a:t>
            </a:r>
            <a:r>
              <a:rPr lang="en-US" sz="2660" u="none">
                <a:solidFill>
                  <a:srgbClr val="24547C"/>
                </a:solidFill>
                <a:latin typeface="Roboto Bold"/>
              </a:rPr>
              <a:t>aster</a:t>
            </a:r>
          </a:p>
        </p:txBody>
      </p:sp>
      <p:sp>
        <p:nvSpPr>
          <p:cNvPr id="9" name="TextBox 9"/>
          <p:cNvSpPr txBox="1"/>
          <p:nvPr/>
        </p:nvSpPr>
        <p:spPr>
          <a:xfrm>
            <a:off x="402425" y="358558"/>
            <a:ext cx="1511426" cy="262792"/>
          </a:xfrm>
          <a:prstGeom prst="rect">
            <a:avLst/>
          </a:prstGeom>
        </p:spPr>
        <p:txBody>
          <a:bodyPr lIns="0" tIns="0" rIns="0" bIns="0" rtlCol="0" anchor="t">
            <a:spAutoFit/>
          </a:bodyPr>
          <a:lstStyle/>
          <a:p>
            <a:pPr algn="ctr">
              <a:lnSpc>
                <a:spcPts val="2071"/>
              </a:lnSpc>
              <a:spcBef>
                <a:spcPct val="0"/>
              </a:spcBef>
            </a:pPr>
            <a:r>
              <a:rPr lang="en-US" sz="1479">
                <a:solidFill>
                  <a:srgbClr val="24547C"/>
                </a:solidFill>
                <a:latin typeface="Roboto Bold"/>
              </a:rPr>
              <a:t>Internet of Things</a:t>
            </a:r>
          </a:p>
        </p:txBody>
      </p:sp>
      <p:sp>
        <p:nvSpPr>
          <p:cNvPr id="10" name="TextBox 10"/>
          <p:cNvSpPr txBox="1"/>
          <p:nvPr/>
        </p:nvSpPr>
        <p:spPr>
          <a:xfrm>
            <a:off x="1028700" y="1407391"/>
            <a:ext cx="12840906" cy="886615"/>
          </a:xfrm>
          <a:prstGeom prst="rect">
            <a:avLst/>
          </a:prstGeom>
        </p:spPr>
        <p:txBody>
          <a:bodyPr lIns="0" tIns="0" rIns="0" bIns="0" rtlCol="0" anchor="t">
            <a:spAutoFit/>
          </a:bodyPr>
          <a:lstStyle/>
          <a:p>
            <a:pPr>
              <a:lnSpc>
                <a:spcPts val="7306"/>
              </a:lnSpc>
              <a:spcBef>
                <a:spcPct val="0"/>
              </a:spcBef>
            </a:pPr>
            <a:r>
              <a:rPr lang="en-US" sz="5218" dirty="0">
                <a:solidFill>
                  <a:srgbClr val="24547C"/>
                </a:solidFill>
                <a:latin typeface="Muli Black Bold"/>
              </a:rPr>
              <a:t>Flow Chart</a:t>
            </a:r>
          </a:p>
        </p:txBody>
      </p:sp>
      <p:sp>
        <p:nvSpPr>
          <p:cNvPr id="14" name="TextBox 11">
            <a:extLst>
              <a:ext uri="{FF2B5EF4-FFF2-40B4-BE49-F238E27FC236}">
                <a16:creationId xmlns:a16="http://schemas.microsoft.com/office/drawing/2014/main" id="{0D83C17A-F8E4-4851-BC0E-F5A7687EF670}"/>
              </a:ext>
            </a:extLst>
          </p:cNvPr>
          <p:cNvSpPr txBox="1"/>
          <p:nvPr/>
        </p:nvSpPr>
        <p:spPr>
          <a:xfrm>
            <a:off x="10515600" y="2294006"/>
            <a:ext cx="7385407" cy="7585218"/>
          </a:xfrm>
          <a:prstGeom prst="rect">
            <a:avLst/>
          </a:prstGeom>
        </p:spPr>
        <p:txBody>
          <a:bodyPr wrap="square" lIns="0" tIns="0" rIns="0" bIns="0" rtlCol="0" anchor="t">
            <a:spAutoFit/>
          </a:bodyPr>
          <a:lstStyle/>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Konfigurasi Blynk &amp; Bot Telegram : merupakan tahapan awal dalam pengaksesan Bot of Things.</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Input data sensor : merupakan proses otomatisasi pembacaan data sensor.</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Publish data ke Blynk : merupakan proses otomatisasi pengiriman data ke platform IoT.</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Input Bot Telegram : merupakan proses manualisasi untuk request atau response data.</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Menampilkan data : merupakan proses pada platform tertentu untuk memperlihatkan data.</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Kontrol air : merupakan proses pada platform tertentu untuk mengatur penyiraman tanaman.</a:t>
            </a:r>
          </a:p>
        </p:txBody>
      </p:sp>
      <p:sp>
        <p:nvSpPr>
          <p:cNvPr id="15" name="TextBox 10">
            <a:extLst>
              <a:ext uri="{FF2B5EF4-FFF2-40B4-BE49-F238E27FC236}">
                <a16:creationId xmlns:a16="http://schemas.microsoft.com/office/drawing/2014/main" id="{EEBFDDE8-9F5F-4FCD-A5F0-6A3DFED00940}"/>
              </a:ext>
            </a:extLst>
          </p:cNvPr>
          <p:cNvSpPr txBox="1"/>
          <p:nvPr/>
        </p:nvSpPr>
        <p:spPr>
          <a:xfrm>
            <a:off x="2278752" y="9209514"/>
            <a:ext cx="5903147"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5</a:t>
            </a:r>
            <a:r>
              <a:rPr lang="id-ID" sz="2800" b="1" noProof="1">
                <a:solidFill>
                  <a:srgbClr val="24547C"/>
                </a:solidFill>
                <a:latin typeface="Muli Black Bold"/>
              </a:rPr>
              <a:t>. </a:t>
            </a:r>
            <a:r>
              <a:rPr lang="en-US" sz="2800" b="1" noProof="1">
                <a:solidFill>
                  <a:srgbClr val="24547C"/>
                </a:solidFill>
                <a:latin typeface="Muli Black Bold"/>
              </a:rPr>
              <a:t>Cara Kerja Sistem</a:t>
            </a:r>
            <a:endParaRPr lang="id-ID" sz="2800" b="1" noProof="1">
              <a:solidFill>
                <a:srgbClr val="24547C"/>
              </a:solidFill>
              <a:latin typeface="Muli Black Bold"/>
            </a:endParaRPr>
          </a:p>
        </p:txBody>
      </p:sp>
      <p:pic>
        <p:nvPicPr>
          <p:cNvPr id="12" name="Picture 11">
            <a:extLst>
              <a:ext uri="{FF2B5EF4-FFF2-40B4-BE49-F238E27FC236}">
                <a16:creationId xmlns:a16="http://schemas.microsoft.com/office/drawing/2014/main" id="{61C8D193-DC30-47CF-95C8-316B7FED780A}"/>
              </a:ext>
            </a:extLst>
          </p:cNvPr>
          <p:cNvPicPr>
            <a:picLocks noChangeAspect="1"/>
          </p:cNvPicPr>
          <p:nvPr/>
        </p:nvPicPr>
        <p:blipFill>
          <a:blip r:embed="rId5"/>
          <a:stretch>
            <a:fillRect/>
          </a:stretch>
        </p:blipFill>
        <p:spPr>
          <a:xfrm>
            <a:off x="338860" y="2495073"/>
            <a:ext cx="9643340" cy="63845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68029"/>
          </a:xfrm>
          <a:prstGeom prst="rect">
            <a:avLst/>
          </a:prstGeom>
        </p:spPr>
        <p:txBody>
          <a:bodyPr lIns="0" tIns="0" rIns="0" bIns="0" rtlCol="0" anchor="t">
            <a:spAutoFit/>
          </a:bodyPr>
          <a:lstStyle/>
          <a:p>
            <a:pPr>
              <a:lnSpc>
                <a:spcPts val="3724"/>
              </a:lnSpc>
              <a:spcBef>
                <a:spcPct val="0"/>
              </a:spcBef>
            </a:pPr>
            <a:r>
              <a:rPr lang="en-US" sz="2660">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68029"/>
          </a:xfrm>
          <a:prstGeom prst="rect">
            <a:avLst/>
          </a:prstGeom>
        </p:spPr>
        <p:txBody>
          <a:bodyPr lIns="0" tIns="0" rIns="0" bIns="0" rtlCol="0" anchor="t">
            <a:spAutoFit/>
          </a:bodyPr>
          <a:lstStyle/>
          <a:p>
            <a:pPr marL="0" lvl="0" indent="0">
              <a:lnSpc>
                <a:spcPts val="3724"/>
              </a:lnSpc>
              <a:spcBef>
                <a:spcPct val="0"/>
              </a:spcBef>
            </a:pPr>
            <a:r>
              <a:rPr lang="en-US" sz="2660">
                <a:solidFill>
                  <a:srgbClr val="24547C"/>
                </a:solidFill>
                <a:latin typeface="Roboto Bold"/>
              </a:rPr>
              <a:t>M</a:t>
            </a:r>
            <a:r>
              <a:rPr lang="en-US" sz="2660" u="none">
                <a:solidFill>
                  <a:srgbClr val="24547C"/>
                </a:solidFill>
                <a:latin typeface="Roboto Bold"/>
              </a:rPr>
              <a:t>aster</a:t>
            </a:r>
          </a:p>
        </p:txBody>
      </p:sp>
      <p:sp>
        <p:nvSpPr>
          <p:cNvPr id="9" name="TextBox 9"/>
          <p:cNvSpPr txBox="1"/>
          <p:nvPr/>
        </p:nvSpPr>
        <p:spPr>
          <a:xfrm>
            <a:off x="402425" y="358558"/>
            <a:ext cx="1511426" cy="262792"/>
          </a:xfrm>
          <a:prstGeom prst="rect">
            <a:avLst/>
          </a:prstGeom>
        </p:spPr>
        <p:txBody>
          <a:bodyPr lIns="0" tIns="0" rIns="0" bIns="0" rtlCol="0" anchor="t">
            <a:spAutoFit/>
          </a:bodyPr>
          <a:lstStyle/>
          <a:p>
            <a:pPr algn="ctr">
              <a:lnSpc>
                <a:spcPts val="2071"/>
              </a:lnSpc>
              <a:spcBef>
                <a:spcPct val="0"/>
              </a:spcBef>
            </a:pPr>
            <a:r>
              <a:rPr lang="en-US" sz="1479">
                <a:solidFill>
                  <a:srgbClr val="24547C"/>
                </a:solidFill>
                <a:latin typeface="Roboto Bold"/>
              </a:rPr>
              <a:t>Internet of Things</a:t>
            </a:r>
          </a:p>
        </p:txBody>
      </p:sp>
      <p:sp>
        <p:nvSpPr>
          <p:cNvPr id="10" name="TextBox 10"/>
          <p:cNvSpPr txBox="1"/>
          <p:nvPr/>
        </p:nvSpPr>
        <p:spPr>
          <a:xfrm>
            <a:off x="1028700" y="1500961"/>
            <a:ext cx="12840906" cy="886615"/>
          </a:xfrm>
          <a:prstGeom prst="rect">
            <a:avLst/>
          </a:prstGeom>
        </p:spPr>
        <p:txBody>
          <a:bodyPr lIns="0" tIns="0" rIns="0" bIns="0" rtlCol="0" anchor="t">
            <a:spAutoFit/>
          </a:bodyPr>
          <a:lstStyle/>
          <a:p>
            <a:pPr>
              <a:lnSpc>
                <a:spcPts val="7306"/>
              </a:lnSpc>
              <a:spcBef>
                <a:spcPct val="0"/>
              </a:spcBef>
            </a:pPr>
            <a:r>
              <a:rPr lang="en-US" sz="5218" dirty="0">
                <a:solidFill>
                  <a:srgbClr val="24547C"/>
                </a:solidFill>
                <a:latin typeface="Muli Black Bold"/>
              </a:rPr>
              <a:t>User Interface</a:t>
            </a:r>
          </a:p>
        </p:txBody>
      </p:sp>
      <p:sp>
        <p:nvSpPr>
          <p:cNvPr id="13" name="TextBox 11">
            <a:extLst>
              <a:ext uri="{FF2B5EF4-FFF2-40B4-BE49-F238E27FC236}">
                <a16:creationId xmlns:a16="http://schemas.microsoft.com/office/drawing/2014/main" id="{EB4E35B4-C0AB-4F67-8245-EA44C60B599E}"/>
              </a:ext>
            </a:extLst>
          </p:cNvPr>
          <p:cNvSpPr txBox="1"/>
          <p:nvPr/>
        </p:nvSpPr>
        <p:spPr>
          <a:xfrm>
            <a:off x="1028700" y="2616372"/>
            <a:ext cx="16872307" cy="1468159"/>
          </a:xfrm>
          <a:prstGeom prst="rect">
            <a:avLst/>
          </a:prstGeom>
        </p:spPr>
        <p:txBody>
          <a:bodyPr wrap="square" lIns="0" tIns="0" rIns="0" bIns="0" rtlCol="0" anchor="t">
            <a:spAutoFit/>
          </a:bodyPr>
          <a:lstStyle/>
          <a:p>
            <a:pPr algn="just">
              <a:lnSpc>
                <a:spcPts val="2919"/>
              </a:lnSpc>
              <a:spcAft>
                <a:spcPts val="1000"/>
              </a:spcAft>
            </a:pPr>
            <a:r>
              <a:rPr lang="en-US" sz="2400" noProof="1">
                <a:solidFill>
                  <a:srgbClr val="24547C"/>
                </a:solidFill>
                <a:latin typeface="Muli Regular"/>
              </a:rPr>
              <a:t>	Antarmuka sistem yang diterapkan pada proyek ini terbagi menjadi 2 bagian yaitu UI pada Bot Telegram dan UI pada Dashboard Blynk. Hal tersebut dibuat berdasarkan 3 aspek yaitu kemudahan, kenyamanan, dan keamanan. Dengan adanya aspek tersebut diharapkan akan menjadi daya tarik tersendiri bagi pengguna sistem. Adapun tampilan UI tersebut dapat anda lihat antara lain sebagai berikut.</a:t>
            </a:r>
          </a:p>
        </p:txBody>
      </p:sp>
      <p:sp>
        <p:nvSpPr>
          <p:cNvPr id="14" name="TextBox 10">
            <a:extLst>
              <a:ext uri="{FF2B5EF4-FFF2-40B4-BE49-F238E27FC236}">
                <a16:creationId xmlns:a16="http://schemas.microsoft.com/office/drawing/2014/main" id="{35896007-06CC-4846-8243-E64A1C2D86BA}"/>
              </a:ext>
            </a:extLst>
          </p:cNvPr>
          <p:cNvSpPr txBox="1"/>
          <p:nvPr/>
        </p:nvSpPr>
        <p:spPr>
          <a:xfrm>
            <a:off x="1158138" y="9209514"/>
            <a:ext cx="6408048"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6</a:t>
            </a:r>
            <a:r>
              <a:rPr lang="id-ID" sz="2800" b="1" noProof="1">
                <a:solidFill>
                  <a:srgbClr val="24547C"/>
                </a:solidFill>
                <a:latin typeface="Muli Black Bold"/>
              </a:rPr>
              <a:t>. </a:t>
            </a:r>
            <a:r>
              <a:rPr lang="en-US" sz="2800" b="1" noProof="1">
                <a:solidFill>
                  <a:srgbClr val="24547C"/>
                </a:solidFill>
                <a:latin typeface="Muli Black Bold"/>
              </a:rPr>
              <a:t>UI pada Bot Telegram</a:t>
            </a:r>
            <a:endParaRPr lang="id-ID" sz="2800" b="1" noProof="1">
              <a:solidFill>
                <a:srgbClr val="24547C"/>
              </a:solidFill>
              <a:latin typeface="Muli Black Bold"/>
            </a:endParaRPr>
          </a:p>
        </p:txBody>
      </p:sp>
      <p:sp>
        <p:nvSpPr>
          <p:cNvPr id="15" name="TextBox 10">
            <a:extLst>
              <a:ext uri="{FF2B5EF4-FFF2-40B4-BE49-F238E27FC236}">
                <a16:creationId xmlns:a16="http://schemas.microsoft.com/office/drawing/2014/main" id="{1EAD2CDA-075D-4783-A1AB-B604F2C1FCA6}"/>
              </a:ext>
            </a:extLst>
          </p:cNvPr>
          <p:cNvSpPr txBox="1"/>
          <p:nvPr/>
        </p:nvSpPr>
        <p:spPr>
          <a:xfrm>
            <a:off x="9753600" y="9209514"/>
            <a:ext cx="6408048"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7</a:t>
            </a:r>
            <a:r>
              <a:rPr lang="id-ID" sz="2800" b="1" noProof="1">
                <a:solidFill>
                  <a:srgbClr val="24547C"/>
                </a:solidFill>
                <a:latin typeface="Muli Black Bold"/>
              </a:rPr>
              <a:t>. </a:t>
            </a:r>
            <a:r>
              <a:rPr lang="en-US" sz="2800" b="1" noProof="1">
                <a:solidFill>
                  <a:srgbClr val="24547C"/>
                </a:solidFill>
                <a:latin typeface="Muli Black Bold"/>
              </a:rPr>
              <a:t>UI pada Dashboard Blynk</a:t>
            </a:r>
            <a:endParaRPr lang="id-ID" sz="2800" b="1" noProof="1">
              <a:solidFill>
                <a:srgbClr val="24547C"/>
              </a:solidFill>
              <a:latin typeface="Muli Black Bold"/>
            </a:endParaRPr>
          </a:p>
        </p:txBody>
      </p:sp>
      <p:grpSp>
        <p:nvGrpSpPr>
          <p:cNvPr id="20" name="Group 19">
            <a:extLst>
              <a:ext uri="{FF2B5EF4-FFF2-40B4-BE49-F238E27FC236}">
                <a16:creationId xmlns:a16="http://schemas.microsoft.com/office/drawing/2014/main" id="{12E3F59D-D173-487A-8364-A80D1AD46241}"/>
              </a:ext>
            </a:extLst>
          </p:cNvPr>
          <p:cNvGrpSpPr/>
          <p:nvPr/>
        </p:nvGrpSpPr>
        <p:grpSpPr>
          <a:xfrm>
            <a:off x="8007958" y="4469226"/>
            <a:ext cx="9893049" cy="4560469"/>
            <a:chOff x="7681590" y="4817066"/>
            <a:chExt cx="9595207" cy="3978169"/>
          </a:xfrm>
        </p:grpSpPr>
        <p:pic>
          <p:nvPicPr>
            <p:cNvPr id="17" name="Picture 16">
              <a:extLst>
                <a:ext uri="{FF2B5EF4-FFF2-40B4-BE49-F238E27FC236}">
                  <a16:creationId xmlns:a16="http://schemas.microsoft.com/office/drawing/2014/main" id="{C0A9444D-EF91-4631-BDFF-8C61FC8708D6}"/>
                </a:ext>
              </a:extLst>
            </p:cNvPr>
            <p:cNvPicPr>
              <a:picLocks noChangeAspect="1"/>
            </p:cNvPicPr>
            <p:nvPr/>
          </p:nvPicPr>
          <p:blipFill rotWithShape="1">
            <a:blip r:embed="rId5"/>
            <a:srcRect l="7833" r="1555"/>
            <a:stretch/>
          </p:blipFill>
          <p:spPr>
            <a:xfrm>
              <a:off x="7681590" y="4817066"/>
              <a:ext cx="7413885" cy="3967286"/>
            </a:xfrm>
            <a:prstGeom prst="rect">
              <a:avLst/>
            </a:prstGeom>
          </p:spPr>
        </p:pic>
        <p:pic>
          <p:nvPicPr>
            <p:cNvPr id="19" name="Picture 18">
              <a:extLst>
                <a:ext uri="{FF2B5EF4-FFF2-40B4-BE49-F238E27FC236}">
                  <a16:creationId xmlns:a16="http://schemas.microsoft.com/office/drawing/2014/main" id="{FF438753-B584-4096-ACC6-FFD7F3A147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85382" y="4817066"/>
              <a:ext cx="1891415" cy="3978169"/>
            </a:xfrm>
            <a:prstGeom prst="rect">
              <a:avLst/>
            </a:prstGeom>
          </p:spPr>
        </p:pic>
      </p:grpSp>
      <p:grpSp>
        <p:nvGrpSpPr>
          <p:cNvPr id="25" name="Group 24">
            <a:extLst>
              <a:ext uri="{FF2B5EF4-FFF2-40B4-BE49-F238E27FC236}">
                <a16:creationId xmlns:a16="http://schemas.microsoft.com/office/drawing/2014/main" id="{60812315-43AE-0653-A501-DCE692714341}"/>
              </a:ext>
            </a:extLst>
          </p:cNvPr>
          <p:cNvGrpSpPr/>
          <p:nvPr/>
        </p:nvGrpSpPr>
        <p:grpSpPr>
          <a:xfrm>
            <a:off x="1028700" y="4457700"/>
            <a:ext cx="6757692" cy="4560471"/>
            <a:chOff x="1235203" y="4817060"/>
            <a:chExt cx="6225193" cy="4201111"/>
          </a:xfrm>
        </p:grpSpPr>
        <p:pic>
          <p:nvPicPr>
            <p:cNvPr id="18" name="Picture 17">
              <a:extLst>
                <a:ext uri="{FF2B5EF4-FFF2-40B4-BE49-F238E27FC236}">
                  <a16:creationId xmlns:a16="http://schemas.microsoft.com/office/drawing/2014/main" id="{4F6B125A-8E71-EBCF-5982-A74AEF129F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5203" y="4817060"/>
              <a:ext cx="1989998" cy="4201109"/>
            </a:xfrm>
            <a:prstGeom prst="rect">
              <a:avLst/>
            </a:prstGeom>
          </p:spPr>
        </p:pic>
        <p:pic>
          <p:nvPicPr>
            <p:cNvPr id="22" name="Picture 21">
              <a:extLst>
                <a:ext uri="{FF2B5EF4-FFF2-40B4-BE49-F238E27FC236}">
                  <a16:creationId xmlns:a16="http://schemas.microsoft.com/office/drawing/2014/main" id="{876369B8-0331-49F9-2641-B6AA61FDAB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2800" y="4817061"/>
              <a:ext cx="1989998" cy="4201109"/>
            </a:xfrm>
            <a:prstGeom prst="rect">
              <a:avLst/>
            </a:prstGeom>
          </p:spPr>
        </p:pic>
        <p:pic>
          <p:nvPicPr>
            <p:cNvPr id="24" name="Picture 23">
              <a:extLst>
                <a:ext uri="{FF2B5EF4-FFF2-40B4-BE49-F238E27FC236}">
                  <a16:creationId xmlns:a16="http://schemas.microsoft.com/office/drawing/2014/main" id="{B2D503A1-0959-407F-F415-76B94282AB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70397" y="4817062"/>
              <a:ext cx="1989999" cy="4201109"/>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2150</TotalTime>
  <Words>1227</Words>
  <Application>Microsoft Office PowerPoint</Application>
  <PresentationFormat>Custom</PresentationFormat>
  <Paragraphs>161</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Muli Regular Bold</vt:lpstr>
      <vt:lpstr>Muli Bold Bold</vt:lpstr>
      <vt:lpstr>Calibri</vt:lpstr>
      <vt:lpstr>Muli Regular</vt:lpstr>
      <vt:lpstr>Roboto Bold</vt:lpstr>
      <vt:lpstr>Noto Serif</vt:lpstr>
      <vt:lpstr>Muli Black Bold</vt:lpstr>
      <vt:lpstr>Office Theme</vt:lpstr>
      <vt:lpstr>PowerPoint Presentation</vt:lpstr>
      <vt:lpstr>Isi dan elemen dari dokumen ini memiliki hak kekayaan  intelektual yang dilindungi oleh undang-undang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Laporan IoT Master Class</dc:title>
  <dc:creator>DEVAN</dc:creator>
  <cp:lastModifiedBy>DEVAN</cp:lastModifiedBy>
  <cp:revision>406</cp:revision>
  <dcterms:created xsi:type="dcterms:W3CDTF">2006-08-16T00:00:00Z</dcterms:created>
  <dcterms:modified xsi:type="dcterms:W3CDTF">2023-03-28T18:52:06Z</dcterms:modified>
  <dc:identifier>DAFUUlniL7o</dc:identifier>
</cp:coreProperties>
</file>